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6" r:id="rId2"/>
    <p:sldId id="258" r:id="rId3"/>
    <p:sldId id="271" r:id="rId4"/>
    <p:sldId id="260" r:id="rId5"/>
    <p:sldId id="272" r:id="rId6"/>
    <p:sldId id="261" r:id="rId7"/>
    <p:sldId id="262" r:id="rId8"/>
    <p:sldId id="273" r:id="rId9"/>
    <p:sldId id="274" r:id="rId10"/>
    <p:sldId id="275" r:id="rId11"/>
    <p:sldId id="276" r:id="rId12"/>
    <p:sldId id="277" r:id="rId13"/>
    <p:sldId id="279" r:id="rId14"/>
    <p:sldId id="280" r:id="rId15"/>
    <p:sldId id="281" r:id="rId16"/>
    <p:sldId id="282" r:id="rId17"/>
    <p:sldId id="283"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13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CC6563-F115-477C-9015-6B0F80247240}" v="2956" dt="2023-02-27T16:47:56.8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2" d="100"/>
          <a:sy n="72" d="100"/>
        </p:scale>
        <p:origin x="4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2/27/2023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42349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60204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51755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9744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482844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33823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580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Tree>
    <p:extLst>
      <p:ext uri="{BB962C8B-B14F-4D97-AF65-F5344CB8AC3E}">
        <p14:creationId xmlns:p14="http://schemas.microsoft.com/office/powerpoint/2010/main" val="3527674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8120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7421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52250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72721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17620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51506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67753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32540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544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2/27/2023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97896707"/>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X Education Company</a:t>
            </a:r>
          </a:p>
        </p:txBody>
      </p:sp>
      <p:sp>
        <p:nvSpPr>
          <p:cNvPr id="3" name="Subtitle 2"/>
          <p:cNvSpPr>
            <a:spLocks noGrp="1"/>
          </p:cNvSpPr>
          <p:nvPr>
            <p:ph type="subTitle" idx="1"/>
          </p:nvPr>
        </p:nvSpPr>
        <p:spPr>
          <a:xfrm>
            <a:off x="3738907" y="4385731"/>
            <a:ext cx="7421218" cy="1723520"/>
          </a:xfrm>
        </p:spPr>
        <p:txBody>
          <a:bodyPr>
            <a:normAutofit fontScale="25000" lnSpcReduction="20000"/>
          </a:bodyPr>
          <a:lstStyle/>
          <a:p>
            <a:r>
              <a:rPr lang="en-US" sz="12000" dirty="0">
                <a:solidFill>
                  <a:srgbClr val="FFC000"/>
                </a:solidFill>
                <a:cs typeface="Calibri"/>
              </a:rPr>
              <a:t>Lead score case study</a:t>
            </a:r>
          </a:p>
          <a:p>
            <a:r>
              <a:rPr lang="en-US" sz="3100" dirty="0">
                <a:cs typeface="Calibri"/>
              </a:rPr>
              <a:t>		</a:t>
            </a:r>
            <a:r>
              <a:rPr lang="en-US" sz="4600" dirty="0">
                <a:cs typeface="Calibri"/>
              </a:rPr>
              <a:t>By             </a:t>
            </a:r>
          </a:p>
          <a:p>
            <a:r>
              <a:rPr lang="en-US" sz="4600" dirty="0">
                <a:cs typeface="Calibri"/>
              </a:rPr>
              <a:t>Aparna </a:t>
            </a:r>
            <a:r>
              <a:rPr lang="en-US" sz="4600" dirty="0" err="1">
                <a:cs typeface="Calibri"/>
              </a:rPr>
              <a:t>KisHAN</a:t>
            </a:r>
            <a:endParaRPr lang="en-US" sz="4600" dirty="0">
              <a:cs typeface="Calibri"/>
            </a:endParaRPr>
          </a:p>
          <a:p>
            <a:r>
              <a:rPr lang="en-US" sz="4600" dirty="0" err="1">
                <a:cs typeface="Calibri"/>
              </a:rPr>
              <a:t>Jayasree</a:t>
            </a:r>
            <a:r>
              <a:rPr lang="en-US" sz="4600" dirty="0">
                <a:cs typeface="Calibri"/>
              </a:rPr>
              <a:t> </a:t>
            </a:r>
            <a:r>
              <a:rPr lang="en-US" sz="4600" dirty="0" err="1">
                <a:cs typeface="Calibri"/>
              </a:rPr>
              <a:t>RAMAKrishnan</a:t>
            </a:r>
            <a:endParaRPr lang="en-US" sz="4600" dirty="0">
              <a:cs typeface="Calibri"/>
            </a:endParaRPr>
          </a:p>
          <a:p>
            <a:r>
              <a:rPr lang="en-US" sz="4600" dirty="0">
                <a:cs typeface="Calibri"/>
              </a:rPr>
              <a:t>Manu gundala</a:t>
            </a:r>
          </a:p>
          <a:p>
            <a:endParaRPr lang="en-US" sz="2400" dirty="0">
              <a:cs typeface="Calibri"/>
            </a:endParaRP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42E560-FB92-CA38-6B2F-D60BF6F52DB6}"/>
              </a:ext>
            </a:extLst>
          </p:cNvPr>
          <p:cNvSpPr txBox="1"/>
          <p:nvPr/>
        </p:nvSpPr>
        <p:spPr>
          <a:xfrm>
            <a:off x="2401585" y="5500687"/>
            <a:ext cx="7388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There doesn’t seem to be high correlation between numeric features</a:t>
            </a:r>
          </a:p>
        </p:txBody>
      </p:sp>
      <p:sp>
        <p:nvSpPr>
          <p:cNvPr id="5" name="TextBox 4">
            <a:extLst>
              <a:ext uri="{FF2B5EF4-FFF2-40B4-BE49-F238E27FC236}">
                <a16:creationId xmlns:a16="http://schemas.microsoft.com/office/drawing/2014/main" id="{6A5F67EA-C3C1-D3BE-5DFF-1FA943F69882}"/>
              </a:ext>
            </a:extLst>
          </p:cNvPr>
          <p:cNvSpPr txBox="1"/>
          <p:nvPr/>
        </p:nvSpPr>
        <p:spPr>
          <a:xfrm>
            <a:off x="376945" y="340773"/>
            <a:ext cx="6096000"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Visualizing Numerical Features</a:t>
            </a:r>
            <a:endParaRPr lang="en-US" sz="3000" dirty="0"/>
          </a:p>
        </p:txBody>
      </p:sp>
      <p:pic>
        <p:nvPicPr>
          <p:cNvPr id="3" name="Picture 2">
            <a:extLst>
              <a:ext uri="{FF2B5EF4-FFF2-40B4-BE49-F238E27FC236}">
                <a16:creationId xmlns:a16="http://schemas.microsoft.com/office/drawing/2014/main" id="{911B0FC0-C61A-B610-CB40-E9FF5B61BDAE}"/>
              </a:ext>
            </a:extLst>
          </p:cNvPr>
          <p:cNvPicPr>
            <a:picLocks noChangeAspect="1"/>
          </p:cNvPicPr>
          <p:nvPr/>
        </p:nvPicPr>
        <p:blipFill>
          <a:blip r:embed="rId2"/>
          <a:stretch>
            <a:fillRect/>
          </a:stretch>
        </p:blipFill>
        <p:spPr>
          <a:xfrm>
            <a:off x="2843418" y="1065350"/>
            <a:ext cx="5715883" cy="4264758"/>
          </a:xfrm>
          <a:prstGeom prst="rect">
            <a:avLst/>
          </a:prstGeom>
        </p:spPr>
      </p:pic>
    </p:spTree>
    <p:extLst>
      <p:ext uri="{BB962C8B-B14F-4D97-AF65-F5344CB8AC3E}">
        <p14:creationId xmlns:p14="http://schemas.microsoft.com/office/powerpoint/2010/main" val="393590770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42E560-FB92-CA38-6B2F-D60BF6F52DB6}"/>
              </a:ext>
            </a:extLst>
          </p:cNvPr>
          <p:cNvSpPr txBox="1"/>
          <p:nvPr/>
        </p:nvSpPr>
        <p:spPr>
          <a:xfrm>
            <a:off x="1523377" y="4933606"/>
            <a:ext cx="80314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People who spent more time on website are more likely to become converted leads</a:t>
            </a:r>
          </a:p>
        </p:txBody>
      </p:sp>
      <p:sp>
        <p:nvSpPr>
          <p:cNvPr id="5" name="TextBox 4">
            <a:extLst>
              <a:ext uri="{FF2B5EF4-FFF2-40B4-BE49-F238E27FC236}">
                <a16:creationId xmlns:a16="http://schemas.microsoft.com/office/drawing/2014/main" id="{6A5F67EA-C3C1-D3BE-5DFF-1FA943F69882}"/>
              </a:ext>
            </a:extLst>
          </p:cNvPr>
          <p:cNvSpPr txBox="1"/>
          <p:nvPr/>
        </p:nvSpPr>
        <p:spPr>
          <a:xfrm>
            <a:off x="376945" y="340773"/>
            <a:ext cx="6096000"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Visualizing Numerical Features</a:t>
            </a:r>
            <a:endParaRPr lang="en-US" sz="3000" dirty="0"/>
          </a:p>
        </p:txBody>
      </p:sp>
      <p:pic>
        <p:nvPicPr>
          <p:cNvPr id="4" name="Picture 3">
            <a:extLst>
              <a:ext uri="{FF2B5EF4-FFF2-40B4-BE49-F238E27FC236}">
                <a16:creationId xmlns:a16="http://schemas.microsoft.com/office/drawing/2014/main" id="{6903FD57-F6B8-3ECF-F176-CAD93E51A287}"/>
              </a:ext>
            </a:extLst>
          </p:cNvPr>
          <p:cNvPicPr>
            <a:picLocks noChangeAspect="1"/>
          </p:cNvPicPr>
          <p:nvPr/>
        </p:nvPicPr>
        <p:blipFill>
          <a:blip r:embed="rId2"/>
          <a:stretch>
            <a:fillRect/>
          </a:stretch>
        </p:blipFill>
        <p:spPr>
          <a:xfrm>
            <a:off x="1523378" y="1498760"/>
            <a:ext cx="8429625" cy="3000375"/>
          </a:xfrm>
          <a:prstGeom prst="rect">
            <a:avLst/>
          </a:prstGeom>
        </p:spPr>
      </p:pic>
    </p:spTree>
    <p:extLst>
      <p:ext uri="{BB962C8B-B14F-4D97-AF65-F5344CB8AC3E}">
        <p14:creationId xmlns:p14="http://schemas.microsoft.com/office/powerpoint/2010/main" val="317387621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42E560-FB92-CA38-6B2F-D60BF6F52DB6}"/>
              </a:ext>
            </a:extLst>
          </p:cNvPr>
          <p:cNvSpPr txBox="1"/>
          <p:nvPr/>
        </p:nvSpPr>
        <p:spPr>
          <a:xfrm>
            <a:off x="1165568" y="6147895"/>
            <a:ext cx="80314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All the features have p value less than 0.05 and VIF less than 5</a:t>
            </a:r>
          </a:p>
        </p:txBody>
      </p:sp>
      <p:sp>
        <p:nvSpPr>
          <p:cNvPr id="5" name="TextBox 4">
            <a:extLst>
              <a:ext uri="{FF2B5EF4-FFF2-40B4-BE49-F238E27FC236}">
                <a16:creationId xmlns:a16="http://schemas.microsoft.com/office/drawing/2014/main" id="{6A5F67EA-C3C1-D3BE-5DFF-1FA943F69882}"/>
              </a:ext>
            </a:extLst>
          </p:cNvPr>
          <p:cNvSpPr txBox="1"/>
          <p:nvPr/>
        </p:nvSpPr>
        <p:spPr>
          <a:xfrm>
            <a:off x="376945" y="340773"/>
            <a:ext cx="6096000"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Model Summary</a:t>
            </a:r>
            <a:endParaRPr lang="en-US" sz="3000" dirty="0"/>
          </a:p>
        </p:txBody>
      </p:sp>
      <p:pic>
        <p:nvPicPr>
          <p:cNvPr id="3" name="Picture 2">
            <a:extLst>
              <a:ext uri="{FF2B5EF4-FFF2-40B4-BE49-F238E27FC236}">
                <a16:creationId xmlns:a16="http://schemas.microsoft.com/office/drawing/2014/main" id="{AD8B20B4-E534-D2FD-33C9-4B23F83A104B}"/>
              </a:ext>
            </a:extLst>
          </p:cNvPr>
          <p:cNvPicPr>
            <a:picLocks noChangeAspect="1"/>
          </p:cNvPicPr>
          <p:nvPr/>
        </p:nvPicPr>
        <p:blipFill>
          <a:blip r:embed="rId2"/>
          <a:stretch>
            <a:fillRect/>
          </a:stretch>
        </p:blipFill>
        <p:spPr>
          <a:xfrm>
            <a:off x="376945" y="965152"/>
            <a:ext cx="8152905" cy="4905561"/>
          </a:xfrm>
          <a:prstGeom prst="rect">
            <a:avLst/>
          </a:prstGeom>
        </p:spPr>
      </p:pic>
      <p:pic>
        <p:nvPicPr>
          <p:cNvPr id="7" name="Picture 6">
            <a:extLst>
              <a:ext uri="{FF2B5EF4-FFF2-40B4-BE49-F238E27FC236}">
                <a16:creationId xmlns:a16="http://schemas.microsoft.com/office/drawing/2014/main" id="{0421AA0C-2545-001A-A094-51658558B0CF}"/>
              </a:ext>
            </a:extLst>
          </p:cNvPr>
          <p:cNvPicPr>
            <a:picLocks noChangeAspect="1"/>
          </p:cNvPicPr>
          <p:nvPr/>
        </p:nvPicPr>
        <p:blipFill>
          <a:blip r:embed="rId3"/>
          <a:stretch>
            <a:fillRect/>
          </a:stretch>
        </p:blipFill>
        <p:spPr>
          <a:xfrm>
            <a:off x="8760930" y="2011431"/>
            <a:ext cx="3257550" cy="2305050"/>
          </a:xfrm>
          <a:prstGeom prst="rect">
            <a:avLst/>
          </a:prstGeom>
        </p:spPr>
      </p:pic>
      <p:sp>
        <p:nvSpPr>
          <p:cNvPr id="8" name="TextBox 7">
            <a:extLst>
              <a:ext uri="{FF2B5EF4-FFF2-40B4-BE49-F238E27FC236}">
                <a16:creationId xmlns:a16="http://schemas.microsoft.com/office/drawing/2014/main" id="{89070F5B-0DCF-9975-0A61-00139C738BD6}"/>
              </a:ext>
            </a:extLst>
          </p:cNvPr>
          <p:cNvSpPr txBox="1"/>
          <p:nvPr/>
        </p:nvSpPr>
        <p:spPr>
          <a:xfrm>
            <a:off x="8529850" y="1503508"/>
            <a:ext cx="37636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 VIF Values of features in Final Model</a:t>
            </a:r>
          </a:p>
        </p:txBody>
      </p:sp>
    </p:spTree>
    <p:extLst>
      <p:ext uri="{BB962C8B-B14F-4D97-AF65-F5344CB8AC3E}">
        <p14:creationId xmlns:p14="http://schemas.microsoft.com/office/powerpoint/2010/main" val="332368887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42E560-FB92-CA38-6B2F-D60BF6F52DB6}"/>
              </a:ext>
            </a:extLst>
          </p:cNvPr>
          <p:cNvSpPr txBox="1"/>
          <p:nvPr/>
        </p:nvSpPr>
        <p:spPr>
          <a:xfrm>
            <a:off x="1152316" y="5963228"/>
            <a:ext cx="83627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Area under the curve is 0.88, which means the predictive power of the model is good</a:t>
            </a:r>
          </a:p>
        </p:txBody>
      </p:sp>
      <p:sp>
        <p:nvSpPr>
          <p:cNvPr id="5" name="TextBox 4">
            <a:extLst>
              <a:ext uri="{FF2B5EF4-FFF2-40B4-BE49-F238E27FC236}">
                <a16:creationId xmlns:a16="http://schemas.microsoft.com/office/drawing/2014/main" id="{6A5F67EA-C3C1-D3BE-5DFF-1FA943F69882}"/>
              </a:ext>
            </a:extLst>
          </p:cNvPr>
          <p:cNvSpPr txBox="1"/>
          <p:nvPr/>
        </p:nvSpPr>
        <p:spPr>
          <a:xfrm>
            <a:off x="376945" y="340773"/>
            <a:ext cx="6096000"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Model Evaluation : ROC Curve</a:t>
            </a:r>
            <a:endParaRPr lang="en-US" sz="3000" dirty="0"/>
          </a:p>
        </p:txBody>
      </p:sp>
      <p:pic>
        <p:nvPicPr>
          <p:cNvPr id="4" name="Picture 3">
            <a:extLst>
              <a:ext uri="{FF2B5EF4-FFF2-40B4-BE49-F238E27FC236}">
                <a16:creationId xmlns:a16="http://schemas.microsoft.com/office/drawing/2014/main" id="{D02EE382-4168-8674-24D0-DC9DCAE9784F}"/>
              </a:ext>
            </a:extLst>
          </p:cNvPr>
          <p:cNvPicPr>
            <a:picLocks noChangeAspect="1"/>
          </p:cNvPicPr>
          <p:nvPr/>
        </p:nvPicPr>
        <p:blipFill>
          <a:blip r:embed="rId2"/>
          <a:stretch>
            <a:fillRect/>
          </a:stretch>
        </p:blipFill>
        <p:spPr>
          <a:xfrm>
            <a:off x="2213113" y="1004300"/>
            <a:ext cx="4863962" cy="4849399"/>
          </a:xfrm>
          <a:prstGeom prst="rect">
            <a:avLst/>
          </a:prstGeom>
        </p:spPr>
      </p:pic>
    </p:spTree>
    <p:extLst>
      <p:ext uri="{BB962C8B-B14F-4D97-AF65-F5344CB8AC3E}">
        <p14:creationId xmlns:p14="http://schemas.microsoft.com/office/powerpoint/2010/main" val="133580443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42E560-FB92-CA38-6B2F-D60BF6F52DB6}"/>
              </a:ext>
            </a:extLst>
          </p:cNvPr>
          <p:cNvSpPr txBox="1"/>
          <p:nvPr/>
        </p:nvSpPr>
        <p:spPr>
          <a:xfrm>
            <a:off x="1059550" y="5244817"/>
            <a:ext cx="87338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To get a balanced Accuracy, Sensitivity and Specificity, we determined the Optimal Cut-Off Threshold as 0.34</a:t>
            </a:r>
          </a:p>
        </p:txBody>
      </p:sp>
      <p:sp>
        <p:nvSpPr>
          <p:cNvPr id="5" name="TextBox 4">
            <a:extLst>
              <a:ext uri="{FF2B5EF4-FFF2-40B4-BE49-F238E27FC236}">
                <a16:creationId xmlns:a16="http://schemas.microsoft.com/office/drawing/2014/main" id="{6A5F67EA-C3C1-D3BE-5DFF-1FA943F69882}"/>
              </a:ext>
            </a:extLst>
          </p:cNvPr>
          <p:cNvSpPr txBox="1"/>
          <p:nvPr/>
        </p:nvSpPr>
        <p:spPr>
          <a:xfrm>
            <a:off x="376944" y="340773"/>
            <a:ext cx="7918917"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Model Evaluation : Optimal Cut-Off Threshold</a:t>
            </a:r>
            <a:endParaRPr lang="en-US" sz="3000" dirty="0"/>
          </a:p>
        </p:txBody>
      </p:sp>
      <p:pic>
        <p:nvPicPr>
          <p:cNvPr id="3" name="Picture 2">
            <a:extLst>
              <a:ext uri="{FF2B5EF4-FFF2-40B4-BE49-F238E27FC236}">
                <a16:creationId xmlns:a16="http://schemas.microsoft.com/office/drawing/2014/main" id="{A2558AA3-1A80-F188-A942-C98E8D2C92E4}"/>
              </a:ext>
            </a:extLst>
          </p:cNvPr>
          <p:cNvPicPr>
            <a:picLocks noChangeAspect="1"/>
          </p:cNvPicPr>
          <p:nvPr/>
        </p:nvPicPr>
        <p:blipFill>
          <a:blip r:embed="rId2"/>
          <a:stretch>
            <a:fillRect/>
          </a:stretch>
        </p:blipFill>
        <p:spPr>
          <a:xfrm>
            <a:off x="1460102" y="1290017"/>
            <a:ext cx="8143875" cy="3562350"/>
          </a:xfrm>
          <a:prstGeom prst="rect">
            <a:avLst/>
          </a:prstGeom>
        </p:spPr>
      </p:pic>
    </p:spTree>
    <p:extLst>
      <p:ext uri="{BB962C8B-B14F-4D97-AF65-F5344CB8AC3E}">
        <p14:creationId xmlns:p14="http://schemas.microsoft.com/office/powerpoint/2010/main" val="7352130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5F67EA-C3C1-D3BE-5DFF-1FA943F69882}"/>
              </a:ext>
            </a:extLst>
          </p:cNvPr>
          <p:cNvSpPr txBox="1"/>
          <p:nvPr/>
        </p:nvSpPr>
        <p:spPr>
          <a:xfrm>
            <a:off x="376944" y="340773"/>
            <a:ext cx="7918917"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Model Evaluation : Confusion Matrix</a:t>
            </a:r>
            <a:endParaRPr lang="en-US" sz="3000" dirty="0"/>
          </a:p>
        </p:txBody>
      </p:sp>
      <p:pic>
        <p:nvPicPr>
          <p:cNvPr id="4" name="Picture 3">
            <a:extLst>
              <a:ext uri="{FF2B5EF4-FFF2-40B4-BE49-F238E27FC236}">
                <a16:creationId xmlns:a16="http://schemas.microsoft.com/office/drawing/2014/main" id="{999A0844-9802-EE0B-B1BC-0565314AB08C}"/>
              </a:ext>
            </a:extLst>
          </p:cNvPr>
          <p:cNvPicPr>
            <a:picLocks noChangeAspect="1"/>
          </p:cNvPicPr>
          <p:nvPr/>
        </p:nvPicPr>
        <p:blipFill>
          <a:blip r:embed="rId2"/>
          <a:stretch>
            <a:fillRect/>
          </a:stretch>
        </p:blipFill>
        <p:spPr>
          <a:xfrm>
            <a:off x="376944" y="1062646"/>
            <a:ext cx="4646129" cy="3702753"/>
          </a:xfrm>
          <a:prstGeom prst="rect">
            <a:avLst/>
          </a:prstGeom>
        </p:spPr>
      </p:pic>
      <p:pic>
        <p:nvPicPr>
          <p:cNvPr id="7" name="Picture 6">
            <a:extLst>
              <a:ext uri="{FF2B5EF4-FFF2-40B4-BE49-F238E27FC236}">
                <a16:creationId xmlns:a16="http://schemas.microsoft.com/office/drawing/2014/main" id="{EC111F6A-3DF5-E321-58CE-7DFD45079BD5}"/>
              </a:ext>
            </a:extLst>
          </p:cNvPr>
          <p:cNvPicPr>
            <a:picLocks noChangeAspect="1"/>
          </p:cNvPicPr>
          <p:nvPr/>
        </p:nvPicPr>
        <p:blipFill>
          <a:blip r:embed="rId3"/>
          <a:stretch>
            <a:fillRect/>
          </a:stretch>
        </p:blipFill>
        <p:spPr>
          <a:xfrm>
            <a:off x="5570675" y="1062646"/>
            <a:ext cx="4819029" cy="3702753"/>
          </a:xfrm>
          <a:prstGeom prst="rect">
            <a:avLst/>
          </a:prstGeom>
        </p:spPr>
      </p:pic>
      <p:sp>
        <p:nvSpPr>
          <p:cNvPr id="8" name="TextBox 7">
            <a:extLst>
              <a:ext uri="{FF2B5EF4-FFF2-40B4-BE49-F238E27FC236}">
                <a16:creationId xmlns:a16="http://schemas.microsoft.com/office/drawing/2014/main" id="{64AD03B1-A2B0-CE62-144F-4DF2D04A3E9A}"/>
              </a:ext>
            </a:extLst>
          </p:cNvPr>
          <p:cNvSpPr txBox="1"/>
          <p:nvPr/>
        </p:nvSpPr>
        <p:spPr>
          <a:xfrm>
            <a:off x="579348" y="5032782"/>
            <a:ext cx="424132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dirty="0">
                <a:cs typeface="Calibri"/>
              </a:rPr>
              <a:t>Train Data</a:t>
            </a:r>
          </a:p>
        </p:txBody>
      </p:sp>
      <p:sp>
        <p:nvSpPr>
          <p:cNvPr id="9" name="TextBox 8">
            <a:extLst>
              <a:ext uri="{FF2B5EF4-FFF2-40B4-BE49-F238E27FC236}">
                <a16:creationId xmlns:a16="http://schemas.microsoft.com/office/drawing/2014/main" id="{F396E500-62E5-8D65-2792-9311325D29E4}"/>
              </a:ext>
            </a:extLst>
          </p:cNvPr>
          <p:cNvSpPr txBox="1"/>
          <p:nvPr/>
        </p:nvSpPr>
        <p:spPr>
          <a:xfrm>
            <a:off x="5830956" y="5032782"/>
            <a:ext cx="3962399"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500" dirty="0">
                <a:cs typeface="Calibri"/>
              </a:rPr>
              <a:t>Test data</a:t>
            </a:r>
          </a:p>
        </p:txBody>
      </p:sp>
    </p:spTree>
    <p:extLst>
      <p:ext uri="{BB962C8B-B14F-4D97-AF65-F5344CB8AC3E}">
        <p14:creationId xmlns:p14="http://schemas.microsoft.com/office/powerpoint/2010/main" val="299138078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5F67EA-C3C1-D3BE-5DFF-1FA943F69882}"/>
              </a:ext>
            </a:extLst>
          </p:cNvPr>
          <p:cNvSpPr txBox="1"/>
          <p:nvPr/>
        </p:nvSpPr>
        <p:spPr>
          <a:xfrm>
            <a:off x="376944" y="340773"/>
            <a:ext cx="7918917"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Model Evaluation :</a:t>
            </a:r>
            <a:endParaRPr lang="en-US" sz="3000" dirty="0"/>
          </a:p>
        </p:txBody>
      </p:sp>
      <p:graphicFrame>
        <p:nvGraphicFramePr>
          <p:cNvPr id="2" name="Table 2">
            <a:extLst>
              <a:ext uri="{FF2B5EF4-FFF2-40B4-BE49-F238E27FC236}">
                <a16:creationId xmlns:a16="http://schemas.microsoft.com/office/drawing/2014/main" id="{D0549857-DD90-7EDE-AA65-E7AE9CD91320}"/>
              </a:ext>
            </a:extLst>
          </p:cNvPr>
          <p:cNvGraphicFramePr>
            <a:graphicFrameLocks noGrp="1"/>
          </p:cNvGraphicFramePr>
          <p:nvPr>
            <p:extLst>
              <p:ext uri="{D42A27DB-BD31-4B8C-83A1-F6EECF244321}">
                <p14:modId xmlns:p14="http://schemas.microsoft.com/office/powerpoint/2010/main" val="625697640"/>
              </p:ext>
            </p:extLst>
          </p:nvPr>
        </p:nvGraphicFramePr>
        <p:xfrm>
          <a:off x="1541669" y="1475039"/>
          <a:ext cx="8582991" cy="4104128"/>
        </p:xfrm>
        <a:graphic>
          <a:graphicData uri="http://schemas.openxmlformats.org/drawingml/2006/table">
            <a:tbl>
              <a:tblPr firstRow="1" bandRow="1">
                <a:tableStyleId>{21E4AEA4-8DFA-4A89-87EB-49C32662AFE0}</a:tableStyleId>
              </a:tblPr>
              <a:tblGrid>
                <a:gridCol w="2860997">
                  <a:extLst>
                    <a:ext uri="{9D8B030D-6E8A-4147-A177-3AD203B41FA5}">
                      <a16:colId xmlns:a16="http://schemas.microsoft.com/office/drawing/2014/main" val="556391155"/>
                    </a:ext>
                  </a:extLst>
                </a:gridCol>
                <a:gridCol w="2860997">
                  <a:extLst>
                    <a:ext uri="{9D8B030D-6E8A-4147-A177-3AD203B41FA5}">
                      <a16:colId xmlns:a16="http://schemas.microsoft.com/office/drawing/2014/main" val="3275834325"/>
                    </a:ext>
                  </a:extLst>
                </a:gridCol>
                <a:gridCol w="2860997">
                  <a:extLst>
                    <a:ext uri="{9D8B030D-6E8A-4147-A177-3AD203B41FA5}">
                      <a16:colId xmlns:a16="http://schemas.microsoft.com/office/drawing/2014/main" val="3278764160"/>
                    </a:ext>
                  </a:extLst>
                </a:gridCol>
              </a:tblGrid>
              <a:tr h="513016">
                <a:tc>
                  <a:txBody>
                    <a:bodyPr/>
                    <a:lstStyle/>
                    <a:p>
                      <a:pPr algn="ctr"/>
                      <a:r>
                        <a:rPr lang="en-US" sz="2000" dirty="0"/>
                        <a:t>Evaluation Data</a:t>
                      </a:r>
                    </a:p>
                  </a:txBody>
                  <a:tcPr/>
                </a:tc>
                <a:tc>
                  <a:txBody>
                    <a:bodyPr/>
                    <a:lstStyle/>
                    <a:p>
                      <a:pPr algn="ctr"/>
                      <a:r>
                        <a:rPr lang="en-US" dirty="0"/>
                        <a:t>Train Data</a:t>
                      </a:r>
                    </a:p>
                  </a:txBody>
                  <a:tcPr/>
                </a:tc>
                <a:tc>
                  <a:txBody>
                    <a:bodyPr/>
                    <a:lstStyle/>
                    <a:p>
                      <a:pPr algn="ctr"/>
                      <a:r>
                        <a:rPr lang="en-US" dirty="0"/>
                        <a:t>Test Data</a:t>
                      </a:r>
                    </a:p>
                  </a:txBody>
                  <a:tcPr/>
                </a:tc>
                <a:extLst>
                  <a:ext uri="{0D108BD9-81ED-4DB2-BD59-A6C34878D82A}">
                    <a16:rowId xmlns:a16="http://schemas.microsoft.com/office/drawing/2014/main" val="1024304298"/>
                  </a:ext>
                </a:extLst>
              </a:tr>
              <a:tr h="513016">
                <a:tc>
                  <a:txBody>
                    <a:bodyPr/>
                    <a:lstStyle/>
                    <a:p>
                      <a:r>
                        <a:rPr lang="en-US" dirty="0"/>
                        <a:t>Accuracy</a:t>
                      </a:r>
                    </a:p>
                  </a:txBody>
                  <a:tcPr/>
                </a:tc>
                <a:tc>
                  <a:txBody>
                    <a:bodyPr/>
                    <a:lstStyle/>
                    <a:p>
                      <a:pPr algn="ctr"/>
                      <a:r>
                        <a:rPr lang="en-US" dirty="0"/>
                        <a:t>0.80</a:t>
                      </a:r>
                    </a:p>
                  </a:txBody>
                  <a:tcPr/>
                </a:tc>
                <a:tc>
                  <a:txBody>
                    <a:bodyPr/>
                    <a:lstStyle/>
                    <a:p>
                      <a:pPr algn="ctr"/>
                      <a:r>
                        <a:rPr lang="en-US" dirty="0"/>
                        <a:t>0.80</a:t>
                      </a:r>
                    </a:p>
                  </a:txBody>
                  <a:tcPr/>
                </a:tc>
                <a:extLst>
                  <a:ext uri="{0D108BD9-81ED-4DB2-BD59-A6C34878D82A}">
                    <a16:rowId xmlns:a16="http://schemas.microsoft.com/office/drawing/2014/main" val="695694752"/>
                  </a:ext>
                </a:extLst>
              </a:tr>
              <a:tr h="513016">
                <a:tc>
                  <a:txBody>
                    <a:bodyPr/>
                    <a:lstStyle/>
                    <a:p>
                      <a:r>
                        <a:rPr lang="en-US" dirty="0"/>
                        <a:t>Sensitivity</a:t>
                      </a:r>
                    </a:p>
                  </a:txBody>
                  <a:tcPr/>
                </a:tc>
                <a:tc>
                  <a:txBody>
                    <a:bodyPr/>
                    <a:lstStyle/>
                    <a:p>
                      <a:pPr algn="ctr"/>
                      <a:r>
                        <a:rPr lang="en-US" dirty="0"/>
                        <a:t>0.81</a:t>
                      </a:r>
                    </a:p>
                  </a:txBody>
                  <a:tcPr/>
                </a:tc>
                <a:tc>
                  <a:txBody>
                    <a:bodyPr/>
                    <a:lstStyle/>
                    <a:p>
                      <a:pPr algn="ctr"/>
                      <a:r>
                        <a:rPr lang="en-US" dirty="0"/>
                        <a:t>0.80</a:t>
                      </a:r>
                    </a:p>
                  </a:txBody>
                  <a:tcPr/>
                </a:tc>
                <a:extLst>
                  <a:ext uri="{0D108BD9-81ED-4DB2-BD59-A6C34878D82A}">
                    <a16:rowId xmlns:a16="http://schemas.microsoft.com/office/drawing/2014/main" val="1281036092"/>
                  </a:ext>
                </a:extLst>
              </a:tr>
              <a:tr h="513016">
                <a:tc>
                  <a:txBody>
                    <a:bodyPr/>
                    <a:lstStyle/>
                    <a:p>
                      <a:r>
                        <a:rPr lang="en-US" dirty="0"/>
                        <a:t>Specificity</a:t>
                      </a:r>
                    </a:p>
                  </a:txBody>
                  <a:tcPr/>
                </a:tc>
                <a:tc>
                  <a:txBody>
                    <a:bodyPr/>
                    <a:lstStyle/>
                    <a:p>
                      <a:pPr algn="ctr"/>
                      <a:r>
                        <a:rPr lang="en-US" dirty="0"/>
                        <a:t>0.80</a:t>
                      </a:r>
                    </a:p>
                  </a:txBody>
                  <a:tcPr/>
                </a:tc>
                <a:tc>
                  <a:txBody>
                    <a:bodyPr/>
                    <a:lstStyle/>
                    <a:p>
                      <a:pPr algn="ctr"/>
                      <a:r>
                        <a:rPr lang="en-US" dirty="0"/>
                        <a:t>0.80</a:t>
                      </a:r>
                    </a:p>
                  </a:txBody>
                  <a:tcPr/>
                </a:tc>
                <a:extLst>
                  <a:ext uri="{0D108BD9-81ED-4DB2-BD59-A6C34878D82A}">
                    <a16:rowId xmlns:a16="http://schemas.microsoft.com/office/drawing/2014/main" val="2432496342"/>
                  </a:ext>
                </a:extLst>
              </a:tr>
              <a:tr h="513016">
                <a:tc>
                  <a:txBody>
                    <a:bodyPr/>
                    <a:lstStyle/>
                    <a:p>
                      <a:r>
                        <a:rPr lang="en-US" dirty="0"/>
                        <a:t>False Positive Rate</a:t>
                      </a:r>
                    </a:p>
                  </a:txBody>
                  <a:tcPr/>
                </a:tc>
                <a:tc>
                  <a:txBody>
                    <a:bodyPr/>
                    <a:lstStyle/>
                    <a:p>
                      <a:pPr algn="ctr"/>
                      <a:r>
                        <a:rPr lang="en-US" dirty="0"/>
                        <a:t>0.20</a:t>
                      </a:r>
                    </a:p>
                  </a:txBody>
                  <a:tcPr/>
                </a:tc>
                <a:tc>
                  <a:txBody>
                    <a:bodyPr/>
                    <a:lstStyle/>
                    <a:p>
                      <a:pPr algn="ctr"/>
                      <a:r>
                        <a:rPr lang="en-US" dirty="0"/>
                        <a:t>0.20</a:t>
                      </a:r>
                    </a:p>
                  </a:txBody>
                  <a:tcPr/>
                </a:tc>
                <a:extLst>
                  <a:ext uri="{0D108BD9-81ED-4DB2-BD59-A6C34878D82A}">
                    <a16:rowId xmlns:a16="http://schemas.microsoft.com/office/drawing/2014/main" val="1176095285"/>
                  </a:ext>
                </a:extLst>
              </a:tr>
              <a:tr h="513016">
                <a:tc>
                  <a:txBody>
                    <a:bodyPr/>
                    <a:lstStyle/>
                    <a:p>
                      <a:r>
                        <a:rPr lang="en-US" dirty="0"/>
                        <a:t>Positive Predictive Value</a:t>
                      </a:r>
                    </a:p>
                  </a:txBody>
                  <a:tcPr/>
                </a:tc>
                <a:tc>
                  <a:txBody>
                    <a:bodyPr/>
                    <a:lstStyle/>
                    <a:p>
                      <a:pPr algn="ctr"/>
                      <a:r>
                        <a:rPr lang="en-US" dirty="0"/>
                        <a:t>0.72</a:t>
                      </a:r>
                    </a:p>
                  </a:txBody>
                  <a:tcPr/>
                </a:tc>
                <a:tc>
                  <a:txBody>
                    <a:bodyPr/>
                    <a:lstStyle/>
                    <a:p>
                      <a:pPr algn="ctr"/>
                      <a:r>
                        <a:rPr lang="en-US" dirty="0"/>
                        <a:t>0.70</a:t>
                      </a:r>
                    </a:p>
                  </a:txBody>
                  <a:tcPr/>
                </a:tc>
                <a:extLst>
                  <a:ext uri="{0D108BD9-81ED-4DB2-BD59-A6C34878D82A}">
                    <a16:rowId xmlns:a16="http://schemas.microsoft.com/office/drawing/2014/main" val="1504386727"/>
                  </a:ext>
                </a:extLst>
              </a:tr>
              <a:tr h="513016">
                <a:tc>
                  <a:txBody>
                    <a:bodyPr/>
                    <a:lstStyle/>
                    <a:p>
                      <a:r>
                        <a:rPr lang="en-US" dirty="0"/>
                        <a:t>Negative Predictive Value</a:t>
                      </a:r>
                    </a:p>
                  </a:txBody>
                  <a:tcPr/>
                </a:tc>
                <a:tc>
                  <a:txBody>
                    <a:bodyPr/>
                    <a:lstStyle/>
                    <a:p>
                      <a:pPr algn="ctr"/>
                      <a:r>
                        <a:rPr lang="en-US" dirty="0"/>
                        <a:t>0.87</a:t>
                      </a:r>
                    </a:p>
                  </a:txBody>
                  <a:tcPr/>
                </a:tc>
                <a:tc>
                  <a:txBody>
                    <a:bodyPr/>
                    <a:lstStyle/>
                    <a:p>
                      <a:pPr algn="ctr"/>
                      <a:r>
                        <a:rPr lang="en-US" dirty="0"/>
                        <a:t>0.89</a:t>
                      </a:r>
                    </a:p>
                  </a:txBody>
                  <a:tcPr/>
                </a:tc>
                <a:extLst>
                  <a:ext uri="{0D108BD9-81ED-4DB2-BD59-A6C34878D82A}">
                    <a16:rowId xmlns:a16="http://schemas.microsoft.com/office/drawing/2014/main" val="739496393"/>
                  </a:ext>
                </a:extLst>
              </a:tr>
              <a:tr h="513016">
                <a:tc>
                  <a:txBody>
                    <a:bodyPr/>
                    <a:lstStyle/>
                    <a:p>
                      <a:r>
                        <a:rPr lang="en-US" dirty="0"/>
                        <a:t>F1-Score</a:t>
                      </a:r>
                    </a:p>
                  </a:txBody>
                  <a:tcPr/>
                </a:tc>
                <a:tc>
                  <a:txBody>
                    <a:bodyPr/>
                    <a:lstStyle/>
                    <a:p>
                      <a:pPr algn="ctr"/>
                      <a:r>
                        <a:rPr lang="en-US" dirty="0"/>
                        <a:t>0.76</a:t>
                      </a:r>
                    </a:p>
                  </a:txBody>
                  <a:tcPr/>
                </a:tc>
                <a:tc>
                  <a:txBody>
                    <a:bodyPr/>
                    <a:lstStyle/>
                    <a:p>
                      <a:pPr algn="ctr"/>
                      <a:r>
                        <a:rPr lang="en-US" dirty="0"/>
                        <a:t>0.75</a:t>
                      </a:r>
                    </a:p>
                  </a:txBody>
                  <a:tcPr/>
                </a:tc>
                <a:extLst>
                  <a:ext uri="{0D108BD9-81ED-4DB2-BD59-A6C34878D82A}">
                    <a16:rowId xmlns:a16="http://schemas.microsoft.com/office/drawing/2014/main" val="804218898"/>
                  </a:ext>
                </a:extLst>
              </a:tr>
            </a:tbl>
          </a:graphicData>
        </a:graphic>
      </p:graphicFrame>
    </p:spTree>
    <p:extLst>
      <p:ext uri="{BB962C8B-B14F-4D97-AF65-F5344CB8AC3E}">
        <p14:creationId xmlns:p14="http://schemas.microsoft.com/office/powerpoint/2010/main" val="413694724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5F67EA-C3C1-D3BE-5DFF-1FA943F69882}"/>
              </a:ext>
            </a:extLst>
          </p:cNvPr>
          <p:cNvSpPr txBox="1"/>
          <p:nvPr/>
        </p:nvSpPr>
        <p:spPr>
          <a:xfrm>
            <a:off x="376944" y="200659"/>
            <a:ext cx="7918917"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Conclusion:</a:t>
            </a:r>
            <a:endParaRPr lang="en-US" sz="3000" dirty="0"/>
          </a:p>
        </p:txBody>
      </p:sp>
      <p:sp>
        <p:nvSpPr>
          <p:cNvPr id="4" name="TextBox 3">
            <a:extLst>
              <a:ext uri="{FF2B5EF4-FFF2-40B4-BE49-F238E27FC236}">
                <a16:creationId xmlns:a16="http://schemas.microsoft.com/office/drawing/2014/main" id="{B256DE69-FC94-71D2-AC01-567CD6F00479}"/>
              </a:ext>
            </a:extLst>
          </p:cNvPr>
          <p:cNvSpPr txBox="1"/>
          <p:nvPr/>
        </p:nvSpPr>
        <p:spPr>
          <a:xfrm>
            <a:off x="376944" y="1225689"/>
            <a:ext cx="5719056" cy="5632311"/>
          </a:xfrm>
          <a:prstGeom prst="rect">
            <a:avLst/>
          </a:prstGeom>
          <a:noFill/>
        </p:spPr>
        <p:txBody>
          <a:bodyPr wrap="square">
            <a:spAutoFit/>
          </a:bodyPr>
          <a:lstStyle/>
          <a:p>
            <a:r>
              <a:rPr lang="en-US" b="1" dirty="0">
                <a:cs typeface="Calibri"/>
              </a:rPr>
              <a:t>Features having positive impact on conversion probability</a:t>
            </a:r>
          </a:p>
          <a:p>
            <a:pPr>
              <a:buFont typeface="+mj-lt"/>
              <a:buAutoNum type="arabicPeriod"/>
            </a:pPr>
            <a:r>
              <a:rPr lang="en-US" dirty="0">
                <a:cs typeface="Calibri"/>
              </a:rPr>
              <a:t>Total Visits</a:t>
            </a:r>
          </a:p>
          <a:p>
            <a:pPr>
              <a:buFont typeface="+mj-lt"/>
              <a:buAutoNum type="arabicPeriod"/>
            </a:pPr>
            <a:r>
              <a:rPr lang="en-US" dirty="0">
                <a:cs typeface="Calibri"/>
              </a:rPr>
              <a:t>Total Time Spent on Website</a:t>
            </a:r>
          </a:p>
          <a:p>
            <a:pPr>
              <a:buFont typeface="+mj-lt"/>
              <a:buAutoNum type="arabicPeriod"/>
            </a:pPr>
            <a:r>
              <a:rPr lang="en-US" dirty="0">
                <a:cs typeface="Calibri"/>
              </a:rPr>
              <a:t>Lead Source :</a:t>
            </a:r>
          </a:p>
          <a:p>
            <a:pPr marL="914400" lvl="3" indent="-285750">
              <a:buFont typeface="Wingdings" panose="05000000000000000000" pitchFamily="2" charset="2"/>
              <a:buChar char="v"/>
            </a:pPr>
            <a:r>
              <a:rPr lang="en-US" dirty="0">
                <a:cs typeface="Calibri"/>
              </a:rPr>
              <a:t>Olark Chat</a:t>
            </a:r>
          </a:p>
          <a:p>
            <a:pPr marL="914400" lvl="3" indent="-285750">
              <a:buFont typeface="Wingdings" panose="05000000000000000000" pitchFamily="2" charset="2"/>
              <a:buChar char="v"/>
            </a:pPr>
            <a:r>
              <a:rPr lang="en-US" dirty="0">
                <a:cs typeface="Calibri"/>
              </a:rPr>
              <a:t>Reference</a:t>
            </a:r>
          </a:p>
          <a:p>
            <a:pPr marL="914400" lvl="3" indent="-285750">
              <a:buFont typeface="Wingdings" panose="05000000000000000000" pitchFamily="2" charset="2"/>
              <a:buChar char="v"/>
            </a:pPr>
            <a:r>
              <a:rPr lang="en-US" dirty="0" err="1">
                <a:cs typeface="Calibri"/>
              </a:rPr>
              <a:t>Welingak</a:t>
            </a:r>
            <a:r>
              <a:rPr lang="en-US" dirty="0">
                <a:cs typeface="Calibri"/>
              </a:rPr>
              <a:t> Website</a:t>
            </a:r>
          </a:p>
          <a:p>
            <a:pPr marL="914400" lvl="3" indent="-285750">
              <a:buFont typeface="Wingdings" panose="05000000000000000000" pitchFamily="2" charset="2"/>
              <a:buChar char="v"/>
            </a:pPr>
            <a:r>
              <a:rPr lang="en-US" dirty="0">
                <a:cs typeface="Calibri"/>
              </a:rPr>
              <a:t>Others</a:t>
            </a:r>
          </a:p>
          <a:p>
            <a:pPr>
              <a:buFont typeface="+mj-lt"/>
              <a:buAutoNum type="arabicPeriod"/>
            </a:pPr>
            <a:r>
              <a:rPr lang="en-US" dirty="0">
                <a:cs typeface="Calibri"/>
              </a:rPr>
              <a:t>Occupation</a:t>
            </a:r>
          </a:p>
          <a:p>
            <a:pPr marL="914400" lvl="3" indent="-285750">
              <a:buFont typeface="Wingdings" panose="05000000000000000000" pitchFamily="2" charset="2"/>
              <a:buChar char="v"/>
            </a:pPr>
            <a:r>
              <a:rPr lang="en-US" dirty="0">
                <a:cs typeface="Calibri"/>
              </a:rPr>
              <a:t>Working Professional</a:t>
            </a:r>
          </a:p>
          <a:p>
            <a:pPr>
              <a:buFont typeface="+mj-lt"/>
              <a:buAutoNum type="arabicPeriod"/>
            </a:pPr>
            <a:r>
              <a:rPr lang="en-US" dirty="0">
                <a:cs typeface="Calibri"/>
              </a:rPr>
              <a:t>Last Notable Activity</a:t>
            </a:r>
          </a:p>
          <a:p>
            <a:pPr marL="914400" lvl="3" indent="-285750">
              <a:buFont typeface="Wingdings" panose="05000000000000000000" pitchFamily="2" charset="2"/>
              <a:buChar char="v"/>
            </a:pPr>
            <a:r>
              <a:rPr lang="en-US" dirty="0">
                <a:cs typeface="Calibri"/>
              </a:rPr>
              <a:t>SMS Sent</a:t>
            </a:r>
          </a:p>
          <a:p>
            <a:pPr marL="914400" lvl="3" indent="-285750">
              <a:buFont typeface="Wingdings" panose="05000000000000000000" pitchFamily="2" charset="2"/>
              <a:buChar char="v"/>
            </a:pPr>
            <a:r>
              <a:rPr lang="en-US" dirty="0">
                <a:cs typeface="Calibri"/>
              </a:rPr>
              <a:t>Others</a:t>
            </a:r>
          </a:p>
          <a:p>
            <a:pPr marL="914400" lvl="3" indent="-285750">
              <a:buFont typeface="Wingdings" panose="05000000000000000000" pitchFamily="2" charset="2"/>
              <a:buChar char="v"/>
            </a:pPr>
            <a:endParaRPr lang="en-US" dirty="0">
              <a:cs typeface="Calibri"/>
            </a:endParaRPr>
          </a:p>
          <a:p>
            <a:r>
              <a:rPr lang="en-US" b="1" dirty="0">
                <a:cs typeface="Calibri"/>
              </a:rPr>
              <a:t>Features having negative impact on conversion probability</a:t>
            </a:r>
          </a:p>
          <a:p>
            <a:pPr>
              <a:buFont typeface="+mj-lt"/>
              <a:buAutoNum type="arabicPeriod"/>
            </a:pPr>
            <a:r>
              <a:rPr lang="en-US" dirty="0">
                <a:cs typeface="Calibri"/>
              </a:rPr>
              <a:t>Do Not Email</a:t>
            </a:r>
          </a:p>
          <a:p>
            <a:pPr>
              <a:buFont typeface="+mj-lt"/>
              <a:buAutoNum type="arabicPeriod"/>
            </a:pPr>
            <a:r>
              <a:rPr lang="en-US" dirty="0">
                <a:cs typeface="Calibri"/>
              </a:rPr>
              <a:t>Last Activity</a:t>
            </a:r>
          </a:p>
          <a:p>
            <a:pPr marL="914400" lvl="3" indent="-285750">
              <a:buFont typeface="Wingdings" panose="05000000000000000000" pitchFamily="2" charset="2"/>
              <a:buChar char="v"/>
            </a:pPr>
            <a:r>
              <a:rPr lang="en-US" dirty="0">
                <a:cs typeface="Calibri"/>
              </a:rPr>
              <a:t>Email Bounced</a:t>
            </a:r>
          </a:p>
          <a:p>
            <a:pPr marL="914400" lvl="3" indent="-285750">
              <a:buFont typeface="Wingdings" panose="05000000000000000000" pitchFamily="2" charset="2"/>
              <a:buChar char="v"/>
            </a:pPr>
            <a:r>
              <a:rPr lang="en-US" dirty="0">
                <a:cs typeface="Calibri"/>
              </a:rPr>
              <a:t>Olark Chat Conversation</a:t>
            </a:r>
          </a:p>
          <a:p>
            <a:pPr marL="914400" lvl="3" indent="-285750">
              <a:buFont typeface="Wingdings" panose="05000000000000000000" pitchFamily="2" charset="2"/>
              <a:buChar char="v"/>
            </a:pPr>
            <a:r>
              <a:rPr lang="en-US" dirty="0">
                <a:cs typeface="Calibri"/>
              </a:rPr>
              <a:t>Page Visited on Website</a:t>
            </a:r>
          </a:p>
        </p:txBody>
      </p:sp>
      <p:pic>
        <p:nvPicPr>
          <p:cNvPr id="7" name="Picture 6">
            <a:extLst>
              <a:ext uri="{FF2B5EF4-FFF2-40B4-BE49-F238E27FC236}">
                <a16:creationId xmlns:a16="http://schemas.microsoft.com/office/drawing/2014/main" id="{763C4A3C-D5D0-78B3-AA09-A0E0772EF971}"/>
              </a:ext>
            </a:extLst>
          </p:cNvPr>
          <p:cNvPicPr>
            <a:picLocks noChangeAspect="1"/>
          </p:cNvPicPr>
          <p:nvPr/>
        </p:nvPicPr>
        <p:blipFill>
          <a:blip r:embed="rId2"/>
          <a:stretch>
            <a:fillRect/>
          </a:stretch>
        </p:blipFill>
        <p:spPr>
          <a:xfrm>
            <a:off x="6477621" y="1225689"/>
            <a:ext cx="5480841" cy="5264634"/>
          </a:xfrm>
          <a:prstGeom prst="rect">
            <a:avLst/>
          </a:prstGeom>
        </p:spPr>
      </p:pic>
      <p:sp>
        <p:nvSpPr>
          <p:cNvPr id="8" name="TextBox 7">
            <a:extLst>
              <a:ext uri="{FF2B5EF4-FFF2-40B4-BE49-F238E27FC236}">
                <a16:creationId xmlns:a16="http://schemas.microsoft.com/office/drawing/2014/main" id="{E7729409-0C51-C860-F226-81A1D0ED9874}"/>
              </a:ext>
            </a:extLst>
          </p:cNvPr>
          <p:cNvSpPr txBox="1"/>
          <p:nvPr/>
        </p:nvSpPr>
        <p:spPr>
          <a:xfrm>
            <a:off x="376944" y="754657"/>
            <a:ext cx="10503092" cy="369332"/>
          </a:xfrm>
          <a:prstGeom prst="rect">
            <a:avLst/>
          </a:prstGeom>
          <a:noFill/>
        </p:spPr>
        <p:txBody>
          <a:bodyPr wrap="square">
            <a:spAutoFit/>
          </a:bodyPr>
          <a:lstStyle/>
          <a:p>
            <a:r>
              <a:rPr lang="en-US" dirty="0">
                <a:cs typeface="Calibri"/>
              </a:rPr>
              <a:t>The final model has 13 features and the accuracy of the model is 80.32% at an optimal threshold of 0.34</a:t>
            </a:r>
          </a:p>
        </p:txBody>
      </p:sp>
    </p:spTree>
    <p:extLst>
      <p:ext uri="{BB962C8B-B14F-4D97-AF65-F5344CB8AC3E}">
        <p14:creationId xmlns:p14="http://schemas.microsoft.com/office/powerpoint/2010/main" val="74970549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8BC5-1A03-4E13-E2E7-0882FB05F5C9}"/>
              </a:ext>
            </a:extLst>
          </p:cNvPr>
          <p:cNvSpPr>
            <a:spLocks noGrp="1"/>
          </p:cNvSpPr>
          <p:nvPr>
            <p:ph type="title"/>
          </p:nvPr>
        </p:nvSpPr>
        <p:spPr>
          <a:xfrm>
            <a:off x="685801" y="609600"/>
            <a:ext cx="10131425" cy="953060"/>
          </a:xfrm>
        </p:spPr>
        <p:txBody>
          <a:bodyPr/>
          <a:lstStyle/>
          <a:p>
            <a:r>
              <a:rPr lang="en-US" b="1" dirty="0">
                <a:cs typeface="Calibri Light"/>
              </a:rPr>
              <a:t>Thank You</a:t>
            </a:r>
            <a:endParaRPr lang="en-US" b="1" dirty="0"/>
          </a:p>
        </p:txBody>
      </p:sp>
      <p:pic>
        <p:nvPicPr>
          <p:cNvPr id="5" name="Picture 5" descr="Moonlit room looking at ocean">
            <a:extLst>
              <a:ext uri="{FF2B5EF4-FFF2-40B4-BE49-F238E27FC236}">
                <a16:creationId xmlns:a16="http://schemas.microsoft.com/office/drawing/2014/main" id="{A097501B-63C4-59AC-3AD6-FC28B37AD30E}"/>
              </a:ext>
            </a:extLst>
          </p:cNvPr>
          <p:cNvPicPr>
            <a:picLocks noGrp="1" noChangeAspect="1"/>
          </p:cNvPicPr>
          <p:nvPr>
            <p:ph sz="half" idx="1"/>
          </p:nvPr>
        </p:nvPicPr>
        <p:blipFill>
          <a:blip r:embed="rId2"/>
          <a:stretch>
            <a:fillRect/>
          </a:stretch>
        </p:blipFill>
        <p:spPr>
          <a:xfrm>
            <a:off x="685800" y="1425472"/>
            <a:ext cx="9754768" cy="4880510"/>
          </a:xfrm>
        </p:spPr>
      </p:pic>
      <p:sp>
        <p:nvSpPr>
          <p:cNvPr id="4" name="Content Placeholder 3">
            <a:extLst>
              <a:ext uri="{FF2B5EF4-FFF2-40B4-BE49-F238E27FC236}">
                <a16:creationId xmlns:a16="http://schemas.microsoft.com/office/drawing/2014/main" id="{B7CA9860-4DC9-2CD7-0AEA-6D782DAED086}"/>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1927148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69A7-9633-E945-AA42-1D8F8983FAEA}"/>
              </a:ext>
            </a:extLst>
          </p:cNvPr>
          <p:cNvSpPr>
            <a:spLocks noGrp="1"/>
          </p:cNvSpPr>
          <p:nvPr>
            <p:ph type="title"/>
          </p:nvPr>
        </p:nvSpPr>
        <p:spPr>
          <a:xfrm>
            <a:off x="384313" y="609600"/>
            <a:ext cx="10432913" cy="505311"/>
          </a:xfrm>
        </p:spPr>
        <p:txBody>
          <a:bodyPr vert="horz" lIns="91440" tIns="45720" rIns="91440" bIns="45720" rtlCol="0" anchor="t">
            <a:normAutofit fontScale="90000"/>
          </a:bodyPr>
          <a:lstStyle/>
          <a:p>
            <a:r>
              <a:rPr lang="en-US" sz="2000" dirty="0">
                <a:solidFill>
                  <a:srgbClr val="FFC000"/>
                </a:solidFill>
                <a:cs typeface="Calibri Light"/>
              </a:rPr>
              <a:t>	</a:t>
            </a:r>
            <a:r>
              <a:rPr lang="en-US" sz="3300" b="1" dirty="0">
                <a:solidFill>
                  <a:srgbClr val="FFC000"/>
                </a:solidFill>
                <a:cs typeface="Calibri Light"/>
              </a:rPr>
              <a:t>Business Objective :</a:t>
            </a:r>
            <a:r>
              <a:rPr lang="en-US" sz="3300" b="1" dirty="0">
                <a:cs typeface="Calibri Light"/>
              </a:rPr>
              <a:t> </a:t>
            </a:r>
            <a:br>
              <a:rPr lang="en-US" sz="2000" dirty="0">
                <a:cs typeface="Calibri Light"/>
              </a:rPr>
            </a:br>
            <a:br>
              <a:rPr lang="en-US" sz="2000" dirty="0">
                <a:cs typeface="Calibri Light"/>
              </a:rPr>
            </a:br>
            <a:br>
              <a:rPr lang="en-US" sz="2000" dirty="0">
                <a:cs typeface="Calibri Light"/>
              </a:rPr>
            </a:br>
            <a:endParaRPr lang="en-US" sz="2000" dirty="0"/>
          </a:p>
        </p:txBody>
      </p:sp>
      <p:sp>
        <p:nvSpPr>
          <p:cNvPr id="3" name="Content Placeholder 2">
            <a:extLst>
              <a:ext uri="{FF2B5EF4-FFF2-40B4-BE49-F238E27FC236}">
                <a16:creationId xmlns:a16="http://schemas.microsoft.com/office/drawing/2014/main" id="{7B7244F8-B95C-F497-C184-7EC4DEF205FE}"/>
              </a:ext>
            </a:extLst>
          </p:cNvPr>
          <p:cNvSpPr>
            <a:spLocks noGrp="1"/>
          </p:cNvSpPr>
          <p:nvPr>
            <p:ph idx="1"/>
          </p:nvPr>
        </p:nvSpPr>
        <p:spPr>
          <a:xfrm>
            <a:off x="685801" y="2308853"/>
            <a:ext cx="10131425" cy="3649133"/>
          </a:xfrm>
        </p:spPr>
        <p:txBody>
          <a:bodyPr vert="horz" lIns="91440" tIns="45720" rIns="91440" bIns="45720" rtlCol="0" anchor="t">
            <a:normAutofit/>
          </a:bodyPr>
          <a:lstStyle/>
          <a:p>
            <a:r>
              <a:rPr lang="en-US" sz="2000" dirty="0">
                <a:cs typeface="Calibri"/>
              </a:rPr>
              <a:t>Company CEO expectation is converting 80% of leads into customers, taking up their product services.</a:t>
            </a:r>
          </a:p>
          <a:p>
            <a:pPr>
              <a:buClr>
                <a:srgbClr val="FFFFFF"/>
              </a:buClr>
            </a:pPr>
            <a:r>
              <a:rPr lang="en-US" sz="2000" dirty="0">
                <a:cs typeface="Calibri"/>
              </a:rPr>
              <a:t>History of Lead conversion data is given from the sales team with insights.</a:t>
            </a:r>
          </a:p>
          <a:p>
            <a:pPr>
              <a:buClr>
                <a:srgbClr val="FFFFFF"/>
              </a:buClr>
            </a:pPr>
            <a:r>
              <a:rPr lang="en-US" sz="2000" dirty="0">
                <a:cs typeface="Calibri"/>
              </a:rPr>
              <a:t>Data set can be used to build a model to predict potential leads and provide useful recommendations to focus and attain maximum benefits and working principles to identify the right category of customers, so as to reduce time and cost.</a:t>
            </a:r>
          </a:p>
        </p:txBody>
      </p:sp>
      <p:sp>
        <p:nvSpPr>
          <p:cNvPr id="4" name="TextBox 3">
            <a:extLst>
              <a:ext uri="{FF2B5EF4-FFF2-40B4-BE49-F238E27FC236}">
                <a16:creationId xmlns:a16="http://schemas.microsoft.com/office/drawing/2014/main" id="{602B26AF-C4B2-CC51-0B7E-6689685C19E4}"/>
              </a:ext>
            </a:extLst>
          </p:cNvPr>
          <p:cNvSpPr txBox="1"/>
          <p:nvPr/>
        </p:nvSpPr>
        <p:spPr>
          <a:xfrm>
            <a:off x="834885" y="1114911"/>
            <a:ext cx="9422297" cy="861774"/>
          </a:xfrm>
          <a:prstGeom prst="rect">
            <a:avLst/>
          </a:prstGeom>
          <a:noFill/>
        </p:spPr>
        <p:txBody>
          <a:bodyPr wrap="square" rtlCol="0">
            <a:spAutoFit/>
          </a:bodyPr>
          <a:lstStyle/>
          <a:p>
            <a:r>
              <a:rPr lang="en-US" sz="2500" dirty="0"/>
              <a:t>To help X Education select most promising leads who can be converted to successful customers.</a:t>
            </a:r>
          </a:p>
        </p:txBody>
      </p:sp>
    </p:spTree>
    <p:extLst>
      <p:ext uri="{BB962C8B-B14F-4D97-AF65-F5344CB8AC3E}">
        <p14:creationId xmlns:p14="http://schemas.microsoft.com/office/powerpoint/2010/main" val="2034210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169A7-9633-E945-AA42-1D8F8983FAEA}"/>
              </a:ext>
            </a:extLst>
          </p:cNvPr>
          <p:cNvSpPr>
            <a:spLocks noGrp="1"/>
          </p:cNvSpPr>
          <p:nvPr>
            <p:ph type="title"/>
          </p:nvPr>
        </p:nvSpPr>
        <p:spPr>
          <a:xfrm>
            <a:off x="225287" y="609600"/>
            <a:ext cx="10591939" cy="874643"/>
          </a:xfrm>
        </p:spPr>
        <p:txBody>
          <a:bodyPr vert="horz" lIns="91440" tIns="45720" rIns="91440" bIns="45720" rtlCol="0" anchor="t">
            <a:normAutofit fontScale="90000"/>
          </a:bodyPr>
          <a:lstStyle/>
          <a:p>
            <a:r>
              <a:rPr lang="en-US" sz="2000" dirty="0">
                <a:solidFill>
                  <a:srgbClr val="FFC000"/>
                </a:solidFill>
                <a:cs typeface="Calibri Light"/>
              </a:rPr>
              <a:t>	</a:t>
            </a:r>
            <a:r>
              <a:rPr lang="en-US" sz="3300" b="1" dirty="0">
                <a:solidFill>
                  <a:srgbClr val="FFC000"/>
                </a:solidFill>
                <a:cs typeface="Calibri Light"/>
              </a:rPr>
              <a:t>Approach</a:t>
            </a:r>
            <a:r>
              <a:rPr lang="en-US" sz="2800" b="1" dirty="0">
                <a:solidFill>
                  <a:srgbClr val="FFC000"/>
                </a:solidFill>
                <a:cs typeface="Calibri Light"/>
              </a:rPr>
              <a:t> :</a:t>
            </a:r>
            <a:r>
              <a:rPr lang="en-US" sz="2800" b="1" dirty="0">
                <a:cs typeface="Calibri Light"/>
              </a:rPr>
              <a:t> </a:t>
            </a:r>
            <a:br>
              <a:rPr lang="en-US" sz="2000" dirty="0">
                <a:cs typeface="Calibri Light"/>
              </a:rPr>
            </a:br>
            <a:br>
              <a:rPr lang="en-US" sz="2000" dirty="0">
                <a:cs typeface="Calibri Light"/>
              </a:rPr>
            </a:br>
            <a:br>
              <a:rPr lang="en-US" sz="2000" dirty="0">
                <a:cs typeface="Calibri Light"/>
              </a:rPr>
            </a:br>
            <a:endParaRPr lang="en-US" sz="2000" dirty="0"/>
          </a:p>
        </p:txBody>
      </p:sp>
      <p:sp>
        <p:nvSpPr>
          <p:cNvPr id="3" name="Content Placeholder 2">
            <a:extLst>
              <a:ext uri="{FF2B5EF4-FFF2-40B4-BE49-F238E27FC236}">
                <a16:creationId xmlns:a16="http://schemas.microsoft.com/office/drawing/2014/main" id="{7B7244F8-B95C-F497-C184-7EC4DEF205FE}"/>
              </a:ext>
            </a:extLst>
          </p:cNvPr>
          <p:cNvSpPr>
            <a:spLocks noGrp="1"/>
          </p:cNvSpPr>
          <p:nvPr>
            <p:ph idx="1"/>
          </p:nvPr>
        </p:nvSpPr>
        <p:spPr>
          <a:xfrm>
            <a:off x="685801" y="1898517"/>
            <a:ext cx="10131425" cy="3649133"/>
          </a:xfrm>
        </p:spPr>
        <p:txBody>
          <a:bodyPr vert="horz" lIns="91440" tIns="45720" rIns="91440" bIns="45720" rtlCol="0" anchor="t">
            <a:normAutofit/>
          </a:bodyPr>
          <a:lstStyle/>
          <a:p>
            <a:pPr marL="0" indent="0">
              <a:buNone/>
            </a:pPr>
            <a:r>
              <a:rPr lang="en-US" sz="2500" dirty="0">
                <a:cs typeface="Calibri"/>
              </a:rPr>
              <a:t>To build a Logistic Regression Model that assigns a Lead Score between 0 and 100 to all the leads such that the leads with higher score have a higher probability of becoming a successful customer of X Education.</a:t>
            </a:r>
          </a:p>
          <a:p>
            <a:pPr marL="0" indent="0">
              <a:buNone/>
            </a:pPr>
            <a:r>
              <a:rPr lang="en-US" sz="2500" dirty="0">
                <a:cs typeface="Calibri"/>
              </a:rPr>
              <a:t>Target Lead Conversion rate is 80%</a:t>
            </a:r>
          </a:p>
        </p:txBody>
      </p:sp>
    </p:spTree>
    <p:extLst>
      <p:ext uri="{BB962C8B-B14F-4D97-AF65-F5344CB8AC3E}">
        <p14:creationId xmlns:p14="http://schemas.microsoft.com/office/powerpoint/2010/main" val="36189366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A816D-F64C-41B0-E7C8-ADB3A4F0E0CF}"/>
              </a:ext>
            </a:extLst>
          </p:cNvPr>
          <p:cNvSpPr>
            <a:spLocks noGrp="1"/>
          </p:cNvSpPr>
          <p:nvPr>
            <p:ph type="title"/>
          </p:nvPr>
        </p:nvSpPr>
        <p:spPr>
          <a:xfrm>
            <a:off x="815197" y="451449"/>
            <a:ext cx="10131425" cy="1010569"/>
          </a:xfrm>
        </p:spPr>
        <p:txBody>
          <a:bodyPr>
            <a:normAutofit/>
          </a:bodyPr>
          <a:lstStyle/>
          <a:p>
            <a:r>
              <a:rPr lang="en-US" sz="3200" b="1" dirty="0">
                <a:cs typeface="Calibri Light"/>
              </a:rPr>
              <a:t>Step 1:</a:t>
            </a:r>
            <a:r>
              <a:rPr lang="en-US" sz="3200" dirty="0">
                <a:cs typeface="Calibri Light"/>
              </a:rPr>
              <a:t> </a:t>
            </a:r>
            <a:r>
              <a:rPr lang="en-US" sz="3200" b="1" dirty="0">
                <a:solidFill>
                  <a:schemeClr val="accent3">
                    <a:lumMod val="60000"/>
                    <a:lumOff val="40000"/>
                  </a:schemeClr>
                </a:solidFill>
                <a:cs typeface="Calibri Light"/>
              </a:rPr>
              <a:t>Data IMPORT AND CLEANING</a:t>
            </a:r>
          </a:p>
        </p:txBody>
      </p:sp>
      <p:sp>
        <p:nvSpPr>
          <p:cNvPr id="3" name="Content Placeholder 2">
            <a:extLst>
              <a:ext uri="{FF2B5EF4-FFF2-40B4-BE49-F238E27FC236}">
                <a16:creationId xmlns:a16="http://schemas.microsoft.com/office/drawing/2014/main" id="{99234F7B-D9E7-E469-311C-A716458E7CFC}"/>
              </a:ext>
            </a:extLst>
          </p:cNvPr>
          <p:cNvSpPr>
            <a:spLocks noGrp="1"/>
          </p:cNvSpPr>
          <p:nvPr>
            <p:ph idx="1"/>
          </p:nvPr>
        </p:nvSpPr>
        <p:spPr>
          <a:xfrm>
            <a:off x="685801" y="1462018"/>
            <a:ext cx="10131425" cy="3936680"/>
          </a:xfrm>
        </p:spPr>
        <p:txBody>
          <a:bodyPr vert="horz" lIns="91440" tIns="45720" rIns="91440" bIns="45720" rtlCol="0" anchor="t">
            <a:normAutofit/>
          </a:bodyPr>
          <a:lstStyle/>
          <a:p>
            <a:pPr>
              <a:buClr>
                <a:prstClr val="white"/>
              </a:buClr>
            </a:pPr>
            <a:endParaRPr lang="en-US" sz="2000" b="1" dirty="0">
              <a:cs typeface="Calibri"/>
            </a:endParaRPr>
          </a:p>
          <a:p>
            <a:pPr>
              <a:buClr>
                <a:prstClr val="white"/>
              </a:buClr>
            </a:pPr>
            <a:r>
              <a:rPr lang="en-US" sz="2000" dirty="0">
                <a:cs typeface="Calibri"/>
              </a:rPr>
              <a:t>Import and Understand the data set provided by the Sales Team</a:t>
            </a:r>
          </a:p>
          <a:p>
            <a:pPr marL="0" indent="0">
              <a:buClr>
                <a:prstClr val="white"/>
              </a:buClr>
              <a:buNone/>
            </a:pPr>
            <a:endParaRPr lang="en-US" sz="2000" dirty="0">
              <a:cs typeface="Calibri"/>
            </a:endParaRPr>
          </a:p>
          <a:p>
            <a:pPr>
              <a:buClr>
                <a:prstClr val="white"/>
              </a:buClr>
            </a:pPr>
            <a:r>
              <a:rPr lang="en-US" sz="2000" dirty="0">
                <a:cs typeface="Calibri"/>
              </a:rPr>
              <a:t>Data Cleaning</a:t>
            </a:r>
          </a:p>
          <a:p>
            <a:pPr lvl="1">
              <a:buClr>
                <a:srgbClr val="FFFFFF"/>
              </a:buClr>
              <a:buFont typeface="Wingdings" panose="05000000000000000000" pitchFamily="2" charset="2"/>
              <a:buChar char="v"/>
            </a:pPr>
            <a:r>
              <a:rPr lang="en-US" sz="2000" dirty="0">
                <a:cs typeface="Calibri"/>
              </a:rPr>
              <a:t>Dropping duplicate rows and unwanted columns</a:t>
            </a:r>
          </a:p>
          <a:p>
            <a:pPr lvl="1">
              <a:buClr>
                <a:srgbClr val="FFFFFF"/>
              </a:buClr>
              <a:buFont typeface="Wingdings" panose="05000000000000000000" pitchFamily="2" charset="2"/>
              <a:buChar char="v"/>
            </a:pPr>
            <a:r>
              <a:rPr lang="en-US" sz="2000" dirty="0">
                <a:cs typeface="Calibri"/>
              </a:rPr>
              <a:t>Replacing ‘Select’ with null values</a:t>
            </a:r>
          </a:p>
          <a:p>
            <a:pPr lvl="1">
              <a:buClr>
                <a:srgbClr val="FFFFFF"/>
              </a:buClr>
              <a:buFont typeface="Wingdings" panose="05000000000000000000" pitchFamily="2" charset="2"/>
              <a:buChar char="v"/>
            </a:pPr>
            <a:r>
              <a:rPr lang="en-US" sz="2000" dirty="0">
                <a:cs typeface="Calibri"/>
              </a:rPr>
              <a:t>Handling null values</a:t>
            </a:r>
          </a:p>
          <a:p>
            <a:pPr>
              <a:buClr>
                <a:srgbClr val="FFFFFF"/>
              </a:buClr>
            </a:pPr>
            <a:endParaRPr lang="en-US" dirty="0">
              <a:cs typeface="Calibri"/>
            </a:endParaRPr>
          </a:p>
        </p:txBody>
      </p:sp>
    </p:spTree>
    <p:extLst>
      <p:ext uri="{BB962C8B-B14F-4D97-AF65-F5344CB8AC3E}">
        <p14:creationId xmlns:p14="http://schemas.microsoft.com/office/powerpoint/2010/main" val="2034675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A816D-F64C-41B0-E7C8-ADB3A4F0E0CF}"/>
              </a:ext>
            </a:extLst>
          </p:cNvPr>
          <p:cNvSpPr>
            <a:spLocks noGrp="1"/>
          </p:cNvSpPr>
          <p:nvPr>
            <p:ph type="title"/>
          </p:nvPr>
        </p:nvSpPr>
        <p:spPr>
          <a:xfrm>
            <a:off x="815197" y="451449"/>
            <a:ext cx="10435899" cy="1010569"/>
          </a:xfrm>
        </p:spPr>
        <p:txBody>
          <a:bodyPr>
            <a:noAutofit/>
          </a:bodyPr>
          <a:lstStyle/>
          <a:p>
            <a:r>
              <a:rPr lang="en-US" sz="3200" b="1" dirty="0">
                <a:cs typeface="Calibri Light"/>
              </a:rPr>
              <a:t>Step 2:</a:t>
            </a:r>
            <a:r>
              <a:rPr lang="en-US" sz="3200" dirty="0">
                <a:cs typeface="Calibri Light"/>
              </a:rPr>
              <a:t> </a:t>
            </a:r>
            <a:r>
              <a:rPr lang="en-US" sz="3200" b="1" dirty="0">
                <a:solidFill>
                  <a:schemeClr val="accent3">
                    <a:lumMod val="60000"/>
                    <a:lumOff val="40000"/>
                  </a:schemeClr>
                </a:solidFill>
                <a:cs typeface="Calibri Light"/>
              </a:rPr>
              <a:t>Data Visualization and Exploratory data analysis</a:t>
            </a:r>
          </a:p>
        </p:txBody>
      </p:sp>
      <p:sp>
        <p:nvSpPr>
          <p:cNvPr id="3" name="Content Placeholder 2">
            <a:extLst>
              <a:ext uri="{FF2B5EF4-FFF2-40B4-BE49-F238E27FC236}">
                <a16:creationId xmlns:a16="http://schemas.microsoft.com/office/drawing/2014/main" id="{99234F7B-D9E7-E469-311C-A716458E7CFC}"/>
              </a:ext>
            </a:extLst>
          </p:cNvPr>
          <p:cNvSpPr>
            <a:spLocks noGrp="1"/>
          </p:cNvSpPr>
          <p:nvPr>
            <p:ph idx="1"/>
          </p:nvPr>
        </p:nvSpPr>
        <p:spPr>
          <a:xfrm>
            <a:off x="685801" y="1576225"/>
            <a:ext cx="10131425" cy="3936680"/>
          </a:xfrm>
        </p:spPr>
        <p:txBody>
          <a:bodyPr vert="horz" lIns="91440" tIns="45720" rIns="91440" bIns="45720" rtlCol="0" anchor="t">
            <a:normAutofit/>
          </a:bodyPr>
          <a:lstStyle/>
          <a:p>
            <a:pPr>
              <a:buClr>
                <a:prstClr val="white"/>
              </a:buClr>
            </a:pPr>
            <a:endParaRPr lang="en-US" sz="2000" b="1" dirty="0">
              <a:cs typeface="Calibri"/>
            </a:endParaRPr>
          </a:p>
          <a:p>
            <a:pPr>
              <a:buClr>
                <a:prstClr val="white"/>
              </a:buClr>
            </a:pPr>
            <a:r>
              <a:rPr lang="en-US" sz="2000" dirty="0">
                <a:cs typeface="Calibri"/>
              </a:rPr>
              <a:t>Visualize Categorical variables</a:t>
            </a:r>
          </a:p>
          <a:p>
            <a:pPr marL="742950" marR="0" lvl="1" indent="-285750" algn="l" defTabSz="457200" rtl="0" eaLnBrk="1" fontAlgn="auto" latinLnBrk="0" hangingPunct="1">
              <a:lnSpc>
                <a:spcPct val="100000"/>
              </a:lnSpc>
              <a:spcBef>
                <a:spcPts val="0"/>
              </a:spcBef>
              <a:spcAft>
                <a:spcPts val="1000"/>
              </a:spcAft>
              <a:buClr>
                <a:srgbClr val="FFFFFF"/>
              </a:buClr>
              <a:buSzPct val="100000"/>
              <a:buFont typeface="Wingdings" panose="05000000000000000000" pitchFamily="2" charset="2"/>
              <a:buChar char="v"/>
              <a:tabLst/>
              <a:defRPr/>
            </a:pPr>
            <a:r>
              <a:rPr kumimoji="0" lang="en-US" sz="2000" b="0" i="0" u="none" strike="noStrike" kern="1200" cap="none" spc="0" normalizeH="0" baseline="0" noProof="0" dirty="0">
                <a:ln>
                  <a:noFill/>
                </a:ln>
                <a:solidFill>
                  <a:prstClr val="white"/>
                </a:solidFill>
                <a:effectLst/>
                <a:uLnTx/>
                <a:uFillTx/>
                <a:ea typeface="+mn-ea"/>
                <a:cs typeface="Calibri"/>
              </a:rPr>
              <a:t>Drop variables with low variance or imbalanced data</a:t>
            </a:r>
          </a:p>
          <a:p>
            <a:pPr marL="742950" marR="0" lvl="1" indent="-285750" algn="l" defTabSz="457200" rtl="0" eaLnBrk="1" fontAlgn="auto" latinLnBrk="0" hangingPunct="1">
              <a:lnSpc>
                <a:spcPct val="100000"/>
              </a:lnSpc>
              <a:spcBef>
                <a:spcPts val="0"/>
              </a:spcBef>
              <a:spcAft>
                <a:spcPts val="1000"/>
              </a:spcAft>
              <a:buClr>
                <a:srgbClr val="FFFFFF"/>
              </a:buClr>
              <a:buSzPct val="100000"/>
              <a:buFont typeface="Wingdings" panose="05000000000000000000" pitchFamily="2" charset="2"/>
              <a:buChar char="v"/>
              <a:tabLst/>
              <a:defRPr/>
            </a:pPr>
            <a:r>
              <a:rPr kumimoji="0" lang="en-US" sz="2000" b="0" i="0" u="none" strike="noStrike" kern="1200" cap="none" spc="0" normalizeH="0" baseline="0" noProof="0" dirty="0">
                <a:ln>
                  <a:noFill/>
                </a:ln>
                <a:solidFill>
                  <a:prstClr val="white"/>
                </a:solidFill>
                <a:effectLst/>
                <a:uLnTx/>
                <a:uFillTx/>
                <a:ea typeface="+mn-ea"/>
                <a:cs typeface="Calibri"/>
              </a:rPr>
              <a:t>Group together less frequent categories</a:t>
            </a:r>
          </a:p>
          <a:p>
            <a:pPr marL="0" indent="0">
              <a:buClr>
                <a:prstClr val="white"/>
              </a:buClr>
              <a:buNone/>
            </a:pPr>
            <a:endParaRPr lang="en-US" sz="2000" dirty="0">
              <a:cs typeface="Calibri"/>
            </a:endParaRPr>
          </a:p>
          <a:p>
            <a:pPr>
              <a:buClr>
                <a:prstClr val="white"/>
              </a:buClr>
            </a:pPr>
            <a:r>
              <a:rPr lang="en-US" sz="2000" dirty="0">
                <a:cs typeface="Calibri"/>
              </a:rPr>
              <a:t>Visualize Numeric variables</a:t>
            </a:r>
          </a:p>
          <a:p>
            <a:pPr lvl="1">
              <a:buClr>
                <a:srgbClr val="FFFFFF"/>
              </a:buClr>
              <a:buFont typeface="Wingdings" panose="05000000000000000000" pitchFamily="2" charset="2"/>
              <a:buChar char="v"/>
            </a:pPr>
            <a:r>
              <a:rPr lang="en-US" sz="2000" dirty="0">
                <a:cs typeface="Calibri"/>
              </a:rPr>
              <a:t>Check for correlations</a:t>
            </a:r>
          </a:p>
          <a:p>
            <a:pPr lvl="1">
              <a:buClr>
                <a:srgbClr val="FFFFFF"/>
              </a:buClr>
              <a:buFont typeface="Wingdings" panose="05000000000000000000" pitchFamily="2" charset="2"/>
              <a:buChar char="v"/>
            </a:pPr>
            <a:r>
              <a:rPr lang="en-US" sz="2000" dirty="0">
                <a:cs typeface="Calibri"/>
              </a:rPr>
              <a:t>Handle Outliers</a:t>
            </a:r>
          </a:p>
          <a:p>
            <a:pPr>
              <a:buClr>
                <a:srgbClr val="FFFFFF"/>
              </a:buClr>
            </a:pPr>
            <a:endParaRPr lang="en-US" dirty="0">
              <a:cs typeface="Calibri"/>
            </a:endParaRPr>
          </a:p>
        </p:txBody>
      </p:sp>
    </p:spTree>
    <p:extLst>
      <p:ext uri="{BB962C8B-B14F-4D97-AF65-F5344CB8AC3E}">
        <p14:creationId xmlns:p14="http://schemas.microsoft.com/office/powerpoint/2010/main" val="284329302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C990D0C-A3E0-3D2F-D7C8-84806817662A}"/>
              </a:ext>
            </a:extLst>
          </p:cNvPr>
          <p:cNvPicPr>
            <a:picLocks noGrp="1" noChangeAspect="1"/>
          </p:cNvPicPr>
          <p:nvPr>
            <p:ph idx="1"/>
          </p:nvPr>
        </p:nvPicPr>
        <p:blipFill>
          <a:blip r:embed="rId2"/>
          <a:stretch>
            <a:fillRect/>
          </a:stretch>
        </p:blipFill>
        <p:spPr>
          <a:xfrm>
            <a:off x="272955" y="1132375"/>
            <a:ext cx="7907176" cy="4830854"/>
          </a:xfrm>
        </p:spPr>
      </p:pic>
      <p:sp>
        <p:nvSpPr>
          <p:cNvPr id="7" name="TextBox 6">
            <a:extLst>
              <a:ext uri="{FF2B5EF4-FFF2-40B4-BE49-F238E27FC236}">
                <a16:creationId xmlns:a16="http://schemas.microsoft.com/office/drawing/2014/main" id="{CDC43F1E-C17F-12CF-222A-70964D80DD7E}"/>
              </a:ext>
            </a:extLst>
          </p:cNvPr>
          <p:cNvSpPr txBox="1"/>
          <p:nvPr/>
        </p:nvSpPr>
        <p:spPr>
          <a:xfrm>
            <a:off x="8444009" y="2947637"/>
            <a:ext cx="374799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graph shows that many variables have low variance. </a:t>
            </a:r>
            <a:r>
              <a:rPr lang="en-US" dirty="0">
                <a:ea typeface="+mn-lt"/>
                <a:cs typeface="+mn-lt"/>
              </a:rPr>
              <a:t>i.e., majority or all of the values are 'No’. </a:t>
            </a:r>
          </a:p>
          <a:p>
            <a:r>
              <a:rPr lang="en-US" dirty="0">
                <a:ea typeface="+mn-lt"/>
                <a:cs typeface="+mn-lt"/>
              </a:rPr>
              <a:t>Since this doesn’t provide any insight for our analysis, we dropped such columns.</a:t>
            </a:r>
            <a:endParaRPr lang="en-US" dirty="0"/>
          </a:p>
        </p:txBody>
      </p:sp>
      <p:sp>
        <p:nvSpPr>
          <p:cNvPr id="3" name="TextBox 2">
            <a:extLst>
              <a:ext uri="{FF2B5EF4-FFF2-40B4-BE49-F238E27FC236}">
                <a16:creationId xmlns:a16="http://schemas.microsoft.com/office/drawing/2014/main" id="{11D1DF5E-632C-CC53-26ED-31F5C282FAEB}"/>
              </a:ext>
            </a:extLst>
          </p:cNvPr>
          <p:cNvSpPr txBox="1"/>
          <p:nvPr/>
        </p:nvSpPr>
        <p:spPr>
          <a:xfrm>
            <a:off x="376945" y="340773"/>
            <a:ext cx="6096000"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Visualizing Binary Features</a:t>
            </a:r>
            <a:endParaRPr lang="en-US" sz="3000" dirty="0"/>
          </a:p>
        </p:txBody>
      </p:sp>
      <p:pic>
        <p:nvPicPr>
          <p:cNvPr id="6" name="Picture 5">
            <a:extLst>
              <a:ext uri="{FF2B5EF4-FFF2-40B4-BE49-F238E27FC236}">
                <a16:creationId xmlns:a16="http://schemas.microsoft.com/office/drawing/2014/main" id="{4E18AB64-4579-5D78-925A-DDD27DE0A18D}"/>
              </a:ext>
            </a:extLst>
          </p:cNvPr>
          <p:cNvPicPr>
            <a:picLocks noChangeAspect="1"/>
          </p:cNvPicPr>
          <p:nvPr/>
        </p:nvPicPr>
        <p:blipFill>
          <a:blip r:embed="rId3"/>
          <a:stretch>
            <a:fillRect/>
          </a:stretch>
        </p:blipFill>
        <p:spPr>
          <a:xfrm>
            <a:off x="78889" y="1012342"/>
            <a:ext cx="8295307" cy="5349388"/>
          </a:xfrm>
          <a:prstGeom prst="rect">
            <a:avLst/>
          </a:prstGeom>
        </p:spPr>
      </p:pic>
    </p:spTree>
    <p:extLst>
      <p:ext uri="{BB962C8B-B14F-4D97-AF65-F5344CB8AC3E}">
        <p14:creationId xmlns:p14="http://schemas.microsoft.com/office/powerpoint/2010/main" val="2915822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42E560-FB92-CA38-6B2F-D60BF6F52DB6}"/>
              </a:ext>
            </a:extLst>
          </p:cNvPr>
          <p:cNvSpPr txBox="1"/>
          <p:nvPr/>
        </p:nvSpPr>
        <p:spPr>
          <a:xfrm>
            <a:off x="376944" y="4929559"/>
            <a:ext cx="495042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Lead Origin :</a:t>
            </a:r>
          </a:p>
          <a:p>
            <a:pPr marL="285750" indent="-285750">
              <a:buFont typeface="Arial" panose="020B0604020202020204" pitchFamily="34" charset="0"/>
              <a:buChar char="•"/>
            </a:pPr>
            <a:r>
              <a:rPr lang="en-US" dirty="0">
                <a:cs typeface="Calibri"/>
              </a:rPr>
              <a:t>Landing Page Submissions and API have higher number of conversions.</a:t>
            </a:r>
          </a:p>
          <a:p>
            <a:pPr marL="285750" indent="-285750">
              <a:buFont typeface="Arial" panose="020B0604020202020204" pitchFamily="34" charset="0"/>
              <a:buChar char="•"/>
            </a:pPr>
            <a:r>
              <a:rPr lang="en-US" dirty="0">
                <a:cs typeface="Calibri"/>
              </a:rPr>
              <a:t>Lead Add From has a high conversion rate however the number of leads is less.</a:t>
            </a:r>
          </a:p>
        </p:txBody>
      </p:sp>
      <p:sp>
        <p:nvSpPr>
          <p:cNvPr id="5" name="TextBox 4">
            <a:extLst>
              <a:ext uri="{FF2B5EF4-FFF2-40B4-BE49-F238E27FC236}">
                <a16:creationId xmlns:a16="http://schemas.microsoft.com/office/drawing/2014/main" id="{6A5F67EA-C3C1-D3BE-5DFF-1FA943F69882}"/>
              </a:ext>
            </a:extLst>
          </p:cNvPr>
          <p:cNvSpPr txBox="1"/>
          <p:nvPr/>
        </p:nvSpPr>
        <p:spPr>
          <a:xfrm>
            <a:off x="376945" y="340773"/>
            <a:ext cx="6096000"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Visualizing Categorical Features</a:t>
            </a:r>
            <a:endParaRPr lang="en-US" sz="3000" dirty="0"/>
          </a:p>
        </p:txBody>
      </p:sp>
      <p:pic>
        <p:nvPicPr>
          <p:cNvPr id="12" name="Picture 11">
            <a:extLst>
              <a:ext uri="{FF2B5EF4-FFF2-40B4-BE49-F238E27FC236}">
                <a16:creationId xmlns:a16="http://schemas.microsoft.com/office/drawing/2014/main" id="{7D1B6107-8E5F-6CCE-685E-D477CBDCCEA6}"/>
              </a:ext>
            </a:extLst>
          </p:cNvPr>
          <p:cNvPicPr>
            <a:picLocks noChangeAspect="1"/>
          </p:cNvPicPr>
          <p:nvPr/>
        </p:nvPicPr>
        <p:blipFill>
          <a:blip r:embed="rId2"/>
          <a:stretch>
            <a:fillRect/>
          </a:stretch>
        </p:blipFill>
        <p:spPr>
          <a:xfrm>
            <a:off x="579853" y="1111940"/>
            <a:ext cx="3219450" cy="3600450"/>
          </a:xfrm>
          <a:prstGeom prst="rect">
            <a:avLst/>
          </a:prstGeom>
        </p:spPr>
      </p:pic>
      <p:sp>
        <p:nvSpPr>
          <p:cNvPr id="17" name="TextBox 16">
            <a:extLst>
              <a:ext uri="{FF2B5EF4-FFF2-40B4-BE49-F238E27FC236}">
                <a16:creationId xmlns:a16="http://schemas.microsoft.com/office/drawing/2014/main" id="{E7AF75DD-BC91-83A4-13CE-FF84C280CAF8}"/>
              </a:ext>
            </a:extLst>
          </p:cNvPr>
          <p:cNvSpPr txBox="1"/>
          <p:nvPr/>
        </p:nvSpPr>
        <p:spPr>
          <a:xfrm>
            <a:off x="5327373" y="4929559"/>
            <a:ext cx="589721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Lead Source :</a:t>
            </a:r>
          </a:p>
          <a:p>
            <a:pPr marL="285750" indent="-285750">
              <a:buFont typeface="Arial" panose="020B0604020202020204" pitchFamily="34" charset="0"/>
              <a:buChar char="•"/>
            </a:pPr>
            <a:r>
              <a:rPr lang="en-US" dirty="0">
                <a:cs typeface="Calibri"/>
              </a:rPr>
              <a:t>Direct Traffic and Google have comparatively higher number of conversions.</a:t>
            </a:r>
          </a:p>
          <a:p>
            <a:pPr marL="285750" indent="-285750">
              <a:buFont typeface="Arial" panose="020B0604020202020204" pitchFamily="34" charset="0"/>
              <a:buChar char="•"/>
            </a:pPr>
            <a:r>
              <a:rPr lang="en-US" dirty="0">
                <a:cs typeface="Calibri"/>
              </a:rPr>
              <a:t>Leads obtained by Reference have a very high chance of conversion</a:t>
            </a:r>
          </a:p>
        </p:txBody>
      </p:sp>
      <p:pic>
        <p:nvPicPr>
          <p:cNvPr id="19" name="Picture 18">
            <a:extLst>
              <a:ext uri="{FF2B5EF4-FFF2-40B4-BE49-F238E27FC236}">
                <a16:creationId xmlns:a16="http://schemas.microsoft.com/office/drawing/2014/main" id="{F986B99A-352B-0EAB-01FC-BC3B8A0E8064}"/>
              </a:ext>
            </a:extLst>
          </p:cNvPr>
          <p:cNvPicPr>
            <a:picLocks noChangeAspect="1"/>
          </p:cNvPicPr>
          <p:nvPr/>
        </p:nvPicPr>
        <p:blipFill>
          <a:blip r:embed="rId3"/>
          <a:stretch>
            <a:fillRect/>
          </a:stretch>
        </p:blipFill>
        <p:spPr>
          <a:xfrm>
            <a:off x="5327373" y="1111940"/>
            <a:ext cx="6225153" cy="3420303"/>
          </a:xfrm>
          <a:prstGeom prst="rect">
            <a:avLst/>
          </a:prstGeom>
        </p:spPr>
      </p:pic>
    </p:spTree>
    <p:extLst>
      <p:ext uri="{BB962C8B-B14F-4D97-AF65-F5344CB8AC3E}">
        <p14:creationId xmlns:p14="http://schemas.microsoft.com/office/powerpoint/2010/main" val="2931771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42E560-FB92-CA38-6B2F-D60BF6F52DB6}"/>
              </a:ext>
            </a:extLst>
          </p:cNvPr>
          <p:cNvSpPr txBox="1"/>
          <p:nvPr/>
        </p:nvSpPr>
        <p:spPr>
          <a:xfrm>
            <a:off x="376944" y="4929559"/>
            <a:ext cx="495042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Lead Activity :</a:t>
            </a:r>
          </a:p>
          <a:p>
            <a:pPr marL="285750" indent="-285750">
              <a:buFont typeface="Arial" panose="020B0604020202020204" pitchFamily="34" charset="0"/>
              <a:buChar char="•"/>
            </a:pPr>
            <a:r>
              <a:rPr lang="en-US" dirty="0">
                <a:cs typeface="Calibri"/>
              </a:rPr>
              <a:t>Email opened has the highest number of leads. </a:t>
            </a:r>
          </a:p>
          <a:p>
            <a:pPr marL="285750" indent="-285750">
              <a:buFont typeface="Arial" panose="020B0604020202020204" pitchFamily="34" charset="0"/>
              <a:buChar char="•"/>
            </a:pPr>
            <a:r>
              <a:rPr lang="en-US" dirty="0">
                <a:cs typeface="Calibri"/>
              </a:rPr>
              <a:t>SMS sent indicates a high chance of conversion. </a:t>
            </a:r>
          </a:p>
          <a:p>
            <a:pPr marL="285750" indent="-285750">
              <a:buFont typeface="Arial" panose="020B0604020202020204" pitchFamily="34" charset="0"/>
              <a:buChar char="•"/>
            </a:pPr>
            <a:r>
              <a:rPr lang="en-US" dirty="0">
                <a:cs typeface="Calibri"/>
              </a:rPr>
              <a:t>Olark Chat Conversation has a large number of leads but the conversion rate is too low. </a:t>
            </a:r>
          </a:p>
        </p:txBody>
      </p:sp>
      <p:sp>
        <p:nvSpPr>
          <p:cNvPr id="5" name="TextBox 4">
            <a:extLst>
              <a:ext uri="{FF2B5EF4-FFF2-40B4-BE49-F238E27FC236}">
                <a16:creationId xmlns:a16="http://schemas.microsoft.com/office/drawing/2014/main" id="{6A5F67EA-C3C1-D3BE-5DFF-1FA943F69882}"/>
              </a:ext>
            </a:extLst>
          </p:cNvPr>
          <p:cNvSpPr txBox="1"/>
          <p:nvPr/>
        </p:nvSpPr>
        <p:spPr>
          <a:xfrm>
            <a:off x="376945" y="340773"/>
            <a:ext cx="6096000"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Visualizing Categorical Features</a:t>
            </a:r>
            <a:endParaRPr lang="en-US" sz="3000" dirty="0"/>
          </a:p>
        </p:txBody>
      </p:sp>
      <p:sp>
        <p:nvSpPr>
          <p:cNvPr id="17" name="TextBox 16">
            <a:extLst>
              <a:ext uri="{FF2B5EF4-FFF2-40B4-BE49-F238E27FC236}">
                <a16:creationId xmlns:a16="http://schemas.microsoft.com/office/drawing/2014/main" id="{E7AF75DD-BC91-83A4-13CE-FF84C280CAF8}"/>
              </a:ext>
            </a:extLst>
          </p:cNvPr>
          <p:cNvSpPr txBox="1"/>
          <p:nvPr/>
        </p:nvSpPr>
        <p:spPr>
          <a:xfrm>
            <a:off x="6082747" y="4823542"/>
            <a:ext cx="589721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Occupation :</a:t>
            </a:r>
          </a:p>
          <a:p>
            <a:pPr marL="285750" indent="-285750">
              <a:buFont typeface="Arial" panose="020B0604020202020204" pitchFamily="34" charset="0"/>
              <a:buChar char="•"/>
            </a:pPr>
            <a:r>
              <a:rPr lang="en-US" dirty="0">
                <a:cs typeface="Calibri"/>
              </a:rPr>
              <a:t>Leads are high among unemployed people</a:t>
            </a:r>
          </a:p>
          <a:p>
            <a:pPr marL="285750" indent="-285750">
              <a:buFont typeface="Arial" panose="020B0604020202020204" pitchFamily="34" charset="0"/>
              <a:buChar char="•"/>
            </a:pPr>
            <a:r>
              <a:rPr lang="en-US" dirty="0">
                <a:cs typeface="Calibri"/>
              </a:rPr>
              <a:t>Rate of conversion is high among Working Professional</a:t>
            </a:r>
          </a:p>
        </p:txBody>
      </p:sp>
      <p:pic>
        <p:nvPicPr>
          <p:cNvPr id="3" name="Picture 2">
            <a:extLst>
              <a:ext uri="{FF2B5EF4-FFF2-40B4-BE49-F238E27FC236}">
                <a16:creationId xmlns:a16="http://schemas.microsoft.com/office/drawing/2014/main" id="{F32C9190-9DD0-6A51-22FD-22DEEE47CA8B}"/>
              </a:ext>
            </a:extLst>
          </p:cNvPr>
          <p:cNvPicPr>
            <a:picLocks noChangeAspect="1"/>
          </p:cNvPicPr>
          <p:nvPr/>
        </p:nvPicPr>
        <p:blipFill>
          <a:blip r:embed="rId2"/>
          <a:stretch>
            <a:fillRect/>
          </a:stretch>
        </p:blipFill>
        <p:spPr>
          <a:xfrm>
            <a:off x="376944" y="1043287"/>
            <a:ext cx="5505122" cy="3420914"/>
          </a:xfrm>
          <a:prstGeom prst="rect">
            <a:avLst/>
          </a:prstGeom>
        </p:spPr>
      </p:pic>
      <p:pic>
        <p:nvPicPr>
          <p:cNvPr id="6" name="Picture 5">
            <a:extLst>
              <a:ext uri="{FF2B5EF4-FFF2-40B4-BE49-F238E27FC236}">
                <a16:creationId xmlns:a16="http://schemas.microsoft.com/office/drawing/2014/main" id="{0F148BD0-4DEF-B1C4-1323-635AC4F0C78A}"/>
              </a:ext>
            </a:extLst>
          </p:cNvPr>
          <p:cNvPicPr>
            <a:picLocks noChangeAspect="1"/>
          </p:cNvPicPr>
          <p:nvPr/>
        </p:nvPicPr>
        <p:blipFill>
          <a:blip r:embed="rId3"/>
          <a:stretch>
            <a:fillRect/>
          </a:stretch>
        </p:blipFill>
        <p:spPr>
          <a:xfrm>
            <a:off x="6096000" y="1025676"/>
            <a:ext cx="6039336" cy="3438525"/>
          </a:xfrm>
          <a:prstGeom prst="rect">
            <a:avLst/>
          </a:prstGeom>
        </p:spPr>
      </p:pic>
    </p:spTree>
    <p:extLst>
      <p:ext uri="{BB962C8B-B14F-4D97-AF65-F5344CB8AC3E}">
        <p14:creationId xmlns:p14="http://schemas.microsoft.com/office/powerpoint/2010/main" val="322533032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042E560-FB92-CA38-6B2F-D60BF6F52DB6}"/>
              </a:ext>
            </a:extLst>
          </p:cNvPr>
          <p:cNvSpPr txBox="1"/>
          <p:nvPr/>
        </p:nvSpPr>
        <p:spPr>
          <a:xfrm>
            <a:off x="761258" y="5330108"/>
            <a:ext cx="64479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Lead Notable Activity :</a:t>
            </a:r>
          </a:p>
          <a:p>
            <a:pPr marL="285750" indent="-285750">
              <a:buFont typeface="Arial" panose="020B0604020202020204" pitchFamily="34" charset="0"/>
              <a:buChar char="•"/>
            </a:pPr>
            <a:r>
              <a:rPr lang="en-US" dirty="0">
                <a:cs typeface="Calibri"/>
              </a:rPr>
              <a:t>Modified and Email opened have higher number of Leads</a:t>
            </a:r>
          </a:p>
          <a:p>
            <a:pPr marL="285750" indent="-285750">
              <a:buFont typeface="Arial" panose="020B0604020202020204" pitchFamily="34" charset="0"/>
              <a:buChar char="•"/>
            </a:pPr>
            <a:r>
              <a:rPr lang="en-US" dirty="0">
                <a:cs typeface="Calibri"/>
              </a:rPr>
              <a:t>SMS sent indicates a high chance of conversion</a:t>
            </a:r>
          </a:p>
        </p:txBody>
      </p:sp>
      <p:sp>
        <p:nvSpPr>
          <p:cNvPr id="5" name="TextBox 4">
            <a:extLst>
              <a:ext uri="{FF2B5EF4-FFF2-40B4-BE49-F238E27FC236}">
                <a16:creationId xmlns:a16="http://schemas.microsoft.com/office/drawing/2014/main" id="{6A5F67EA-C3C1-D3BE-5DFF-1FA943F69882}"/>
              </a:ext>
            </a:extLst>
          </p:cNvPr>
          <p:cNvSpPr txBox="1"/>
          <p:nvPr/>
        </p:nvSpPr>
        <p:spPr>
          <a:xfrm>
            <a:off x="376945" y="340773"/>
            <a:ext cx="6096000" cy="553998"/>
          </a:xfrm>
          <a:prstGeom prst="rect">
            <a:avLst/>
          </a:prstGeom>
          <a:noFill/>
        </p:spPr>
        <p:txBody>
          <a:bodyPr wrap="square">
            <a:spAutoFit/>
          </a:bodyPr>
          <a:lstStyle/>
          <a:p>
            <a:r>
              <a:rPr lang="en-US" sz="3000" b="1" dirty="0">
                <a:solidFill>
                  <a:schemeClr val="accent3">
                    <a:lumMod val="60000"/>
                    <a:lumOff val="40000"/>
                  </a:schemeClr>
                </a:solidFill>
                <a:cs typeface="Calibri Light"/>
              </a:rPr>
              <a:t>Visualizing Categorical Features</a:t>
            </a:r>
            <a:endParaRPr lang="en-US" sz="3000" dirty="0"/>
          </a:p>
        </p:txBody>
      </p:sp>
      <p:pic>
        <p:nvPicPr>
          <p:cNvPr id="4" name="Picture 3">
            <a:extLst>
              <a:ext uri="{FF2B5EF4-FFF2-40B4-BE49-F238E27FC236}">
                <a16:creationId xmlns:a16="http://schemas.microsoft.com/office/drawing/2014/main" id="{67B74F9F-5037-82DA-61A2-794D1D469817}"/>
              </a:ext>
            </a:extLst>
          </p:cNvPr>
          <p:cNvPicPr>
            <a:picLocks noChangeAspect="1"/>
          </p:cNvPicPr>
          <p:nvPr/>
        </p:nvPicPr>
        <p:blipFill>
          <a:blip r:embed="rId2"/>
          <a:stretch>
            <a:fillRect/>
          </a:stretch>
        </p:blipFill>
        <p:spPr>
          <a:xfrm>
            <a:off x="3158572" y="894771"/>
            <a:ext cx="5848350" cy="4210050"/>
          </a:xfrm>
          <a:prstGeom prst="rect">
            <a:avLst/>
          </a:prstGeom>
        </p:spPr>
      </p:pic>
    </p:spTree>
    <p:extLst>
      <p:ext uri="{BB962C8B-B14F-4D97-AF65-F5344CB8AC3E}">
        <p14:creationId xmlns:p14="http://schemas.microsoft.com/office/powerpoint/2010/main" val="54857041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office theme</Template>
  <TotalTime>100</TotalTime>
  <Words>638</Words>
  <Application>Microsoft Office PowerPoint</Application>
  <PresentationFormat>Widescreen</PresentationFormat>
  <Paragraphs>115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Celestial</vt:lpstr>
      <vt:lpstr>X Education Company</vt:lpstr>
      <vt:lpstr> Business Objective :    </vt:lpstr>
      <vt:lpstr> Approach :    </vt:lpstr>
      <vt:lpstr>Step 1: Data IMPORT AND CLEANING</vt:lpstr>
      <vt:lpstr>Step 2: Data Visualization and 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Arjun</dc:creator>
  <cp:lastModifiedBy>Arjun</cp:lastModifiedBy>
  <cp:revision>630</cp:revision>
  <dcterms:created xsi:type="dcterms:W3CDTF">2023-02-27T14:06:52Z</dcterms:created>
  <dcterms:modified xsi:type="dcterms:W3CDTF">2023-02-28T05:01:44Z</dcterms:modified>
</cp:coreProperties>
</file>